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8" r:id="rId4"/>
    <p:sldId id="259" r:id="rId5"/>
    <p:sldId id="260" r:id="rId6"/>
    <p:sldId id="310" r:id="rId7"/>
    <p:sldId id="261" r:id="rId8"/>
    <p:sldId id="262" r:id="rId9"/>
    <p:sldId id="263" r:id="rId10"/>
    <p:sldId id="264" r:id="rId11"/>
    <p:sldId id="265" r:id="rId12"/>
    <p:sldId id="288" r:id="rId13"/>
    <p:sldId id="305" r:id="rId14"/>
    <p:sldId id="306" r:id="rId15"/>
    <p:sldId id="307" r:id="rId16"/>
    <p:sldId id="271" r:id="rId17"/>
    <p:sldId id="302" r:id="rId18"/>
    <p:sldId id="303" r:id="rId19"/>
    <p:sldId id="299" r:id="rId20"/>
    <p:sldId id="304" r:id="rId21"/>
    <p:sldId id="300" r:id="rId22"/>
    <p:sldId id="272" r:id="rId23"/>
    <p:sldId id="308" r:id="rId24"/>
    <p:sldId id="273" r:id="rId25"/>
    <p:sldId id="274" r:id="rId26"/>
    <p:sldId id="285" r:id="rId27"/>
    <p:sldId id="275" r:id="rId28"/>
    <p:sldId id="286" r:id="rId29"/>
    <p:sldId id="287" r:id="rId30"/>
    <p:sldId id="267" r:id="rId31"/>
    <p:sldId id="270" r:id="rId32"/>
    <p:sldId id="269" r:id="rId33"/>
    <p:sldId id="278" r:id="rId34"/>
    <p:sldId id="309" r:id="rId35"/>
    <p:sldId id="284" r:id="rId36"/>
    <p:sldId id="292" r:id="rId37"/>
    <p:sldId id="298" r:id="rId38"/>
    <p:sldId id="297" r:id="rId39"/>
    <p:sldId id="291" r:id="rId40"/>
    <p:sldId id="294" r:id="rId41"/>
    <p:sldId id="293" r:id="rId42"/>
    <p:sldId id="295" r:id="rId43"/>
    <p:sldId id="296" r:id="rId44"/>
    <p:sldId id="276" r:id="rId45"/>
    <p:sldId id="280" r:id="rId46"/>
    <p:sldId id="282" r:id="rId47"/>
    <p:sldId id="277" r:id="rId48"/>
    <p:sldId id="279" r:id="rId49"/>
    <p:sldId id="283" r:id="rId50"/>
    <p:sldId id="301" r:id="rId5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ata4.xml.rels><?xml version="1.0" encoding="UTF-8" standalone="yes"?>
<Relationships xmlns="http://schemas.openxmlformats.org/package/2006/relationships"><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FDFCC2-3725-4F29-BC1C-BCA983D4033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ru-RU"/>
        </a:p>
      </dgm:t>
    </dgm:pt>
    <dgm:pt modelId="{DC33DB65-7C75-4BCD-8721-8BAAE3E29850}">
      <dgm:prSet custT="1"/>
      <dgm:spPr/>
      <dgm:t>
        <a:bodyPr/>
        <a:lstStyle/>
        <a:p>
          <a:pPr rtl="0">
            <a:lnSpc>
              <a:spcPct val="150000"/>
            </a:lnSpc>
          </a:pPr>
          <a:r>
            <a:rPr lang="uz-Cyrl-UZ" sz="1800" b="1" dirty="0" smtClean="0">
              <a:solidFill>
                <a:schemeClr val="tx2"/>
              </a:solidFill>
              <a:latin typeface="Times New Roman" panose="02020603050405020304" pitchFamily="18" charset="0"/>
              <a:cs typeface="Times New Roman" panose="02020603050405020304" pitchFamily="18" charset="0"/>
            </a:rPr>
            <a:t>UrDU huzuridagi</a:t>
          </a:r>
          <a:r>
            <a:rPr lang="en-US" sz="1800" b="1" dirty="0" smtClean="0">
              <a:solidFill>
                <a:schemeClr val="tx2"/>
              </a:solidFill>
              <a:latin typeface="Times New Roman" panose="02020603050405020304" pitchFamily="18" charset="0"/>
              <a:cs typeface="Times New Roman" panose="02020603050405020304" pitchFamily="18" charset="0"/>
            </a:rPr>
            <a:t> </a:t>
          </a:r>
          <a:r>
            <a:rPr lang="en-US" sz="1800" b="1" dirty="0" err="1" smtClean="0">
              <a:solidFill>
                <a:schemeClr val="tx2"/>
              </a:solidFill>
              <a:latin typeface="Times New Roman" panose="02020603050405020304" pitchFamily="18" charset="0"/>
              <a:cs typeface="Times New Roman" panose="02020603050405020304" pitchFamily="18" charset="0"/>
            </a:rPr>
            <a:t>Urganch</a:t>
          </a:r>
          <a:r>
            <a:rPr lang="en-US" sz="1800" b="1" dirty="0" smtClean="0">
              <a:solidFill>
                <a:schemeClr val="tx2"/>
              </a:solidFill>
              <a:latin typeface="Times New Roman" panose="02020603050405020304" pitchFamily="18" charset="0"/>
              <a:cs typeface="Times New Roman" panose="02020603050405020304" pitchFamily="18" charset="0"/>
            </a:rPr>
            <a:t> </a:t>
          </a:r>
          <a:r>
            <a:rPr lang="en-US" sz="1800" b="1" dirty="0" err="1" smtClean="0">
              <a:solidFill>
                <a:schemeClr val="tx2"/>
              </a:solidFill>
              <a:latin typeface="Times New Roman" panose="02020603050405020304" pitchFamily="18" charset="0"/>
              <a:cs typeface="Times New Roman" panose="02020603050405020304" pitchFamily="18" charset="0"/>
            </a:rPr>
            <a:t>tumani</a:t>
          </a:r>
          <a:r>
            <a:rPr lang="en-US" sz="1800" b="1" dirty="0" smtClean="0">
              <a:solidFill>
                <a:schemeClr val="tx2"/>
              </a:solidFill>
              <a:latin typeface="Times New Roman" panose="02020603050405020304" pitchFamily="18" charset="0"/>
              <a:cs typeface="Times New Roman" panose="02020603050405020304" pitchFamily="18" charset="0"/>
            </a:rPr>
            <a:t> </a:t>
          </a:r>
          <a:r>
            <a:rPr lang="en-US" sz="1800" b="1" dirty="0" err="1" smtClean="0">
              <a:solidFill>
                <a:schemeClr val="tx2"/>
              </a:solidFill>
              <a:latin typeface="Times New Roman" panose="02020603050405020304" pitchFamily="18" charset="0"/>
              <a:cs typeface="Times New Roman" panose="02020603050405020304" pitchFamily="18" charset="0"/>
            </a:rPr>
            <a:t>ko’p</a:t>
          </a:r>
          <a:r>
            <a:rPr lang="en-US" sz="1800" b="1" dirty="0" smtClean="0">
              <a:solidFill>
                <a:schemeClr val="tx2"/>
              </a:solidFill>
              <a:latin typeface="Times New Roman" panose="02020603050405020304" pitchFamily="18" charset="0"/>
              <a:cs typeface="Times New Roman" panose="02020603050405020304" pitchFamily="18" charset="0"/>
            </a:rPr>
            <a:t> </a:t>
          </a:r>
          <a:r>
            <a:rPr lang="en-US" sz="1800" b="1" dirty="0" err="1" smtClean="0">
              <a:solidFill>
                <a:schemeClr val="tx2"/>
              </a:solidFill>
              <a:latin typeface="Times New Roman" panose="02020603050405020304" pitchFamily="18" charset="0"/>
              <a:cs typeface="Times New Roman" panose="02020603050405020304" pitchFamily="18" charset="0"/>
            </a:rPr>
            <a:t>tarmoqli</a:t>
          </a:r>
          <a:r>
            <a:rPr lang="en-US" sz="1800" b="1" dirty="0" smtClean="0">
              <a:solidFill>
                <a:schemeClr val="tx2"/>
              </a:solidFill>
              <a:latin typeface="Times New Roman" panose="02020603050405020304" pitchFamily="18" charset="0"/>
              <a:cs typeface="Times New Roman" panose="02020603050405020304" pitchFamily="18" charset="0"/>
            </a:rPr>
            <a:t> </a:t>
          </a:r>
          <a:br>
            <a:rPr lang="en-US" sz="1800" b="1" dirty="0" smtClean="0">
              <a:solidFill>
                <a:schemeClr val="tx2"/>
              </a:solidFill>
              <a:latin typeface="Times New Roman" panose="02020603050405020304" pitchFamily="18" charset="0"/>
              <a:cs typeface="Times New Roman" panose="02020603050405020304" pitchFamily="18" charset="0"/>
            </a:rPr>
          </a:br>
          <a:r>
            <a:rPr lang="en-US" sz="1800" b="1" dirty="0" err="1" smtClean="0">
              <a:solidFill>
                <a:schemeClr val="tx2"/>
              </a:solidFill>
              <a:latin typeface="Times New Roman" panose="02020603050405020304" pitchFamily="18" charset="0"/>
              <a:cs typeface="Times New Roman" panose="02020603050405020304" pitchFamily="18" charset="0"/>
            </a:rPr>
            <a:t>texnikumi</a:t>
          </a:r>
          <a:r>
            <a:rPr lang="en-US" sz="1800" b="1" dirty="0" smtClean="0">
              <a:solidFill>
                <a:schemeClr val="tx2"/>
              </a:solidFill>
              <a:latin typeface="Times New Roman" panose="02020603050405020304" pitchFamily="18" charset="0"/>
              <a:cs typeface="Times New Roman" panose="02020603050405020304" pitchFamily="18" charset="0"/>
            </a:rPr>
            <a:t> </a:t>
          </a:r>
          <a:r>
            <a:rPr lang="uz-Cyrl-UZ" sz="1800" b="1" dirty="0" smtClean="0">
              <a:solidFill>
                <a:schemeClr val="tx2"/>
              </a:solidFill>
              <a:latin typeface="Times New Roman" panose="02020603050405020304" pitchFamily="18" charset="0"/>
              <a:cs typeface="Times New Roman" panose="02020603050405020304" pitchFamily="18" charset="0"/>
            </a:rPr>
            <a:t>2023- yil  yillik hisoboti. O’quv jarayonining </a:t>
          </a:r>
          <a:r>
            <a:rPr lang="en-US" sz="1800" b="1" dirty="0" smtClean="0">
              <a:solidFill>
                <a:schemeClr val="tx2"/>
              </a:solidFill>
              <a:latin typeface="Times New Roman" panose="02020603050405020304" pitchFamily="18" charset="0"/>
              <a:cs typeface="Times New Roman" panose="02020603050405020304" pitchFamily="18" charset="0"/>
            </a:rPr>
            <a:t/>
          </a:r>
          <a:br>
            <a:rPr lang="en-US" sz="1800" b="1" dirty="0" smtClean="0">
              <a:solidFill>
                <a:schemeClr val="tx2"/>
              </a:solidFill>
              <a:latin typeface="Times New Roman" panose="02020603050405020304" pitchFamily="18" charset="0"/>
              <a:cs typeface="Times New Roman" panose="02020603050405020304" pitchFamily="18" charset="0"/>
            </a:rPr>
          </a:br>
          <a:r>
            <a:rPr lang="uz-Cyrl-UZ" sz="1800" b="1" dirty="0" smtClean="0">
              <a:solidFill>
                <a:schemeClr val="tx2"/>
              </a:solidFill>
              <a:latin typeface="Times New Roman" panose="02020603050405020304" pitchFamily="18" charset="0"/>
              <a:cs typeface="Times New Roman" panose="02020603050405020304" pitchFamily="18" charset="0"/>
            </a:rPr>
            <a:t>tashkil qilinishi:</a:t>
          </a:r>
          <a:r>
            <a:rPr lang="uz-Cyrl-UZ" sz="1800" dirty="0" smtClean="0">
              <a:solidFill>
                <a:schemeClr val="tx2"/>
              </a:solidFill>
              <a:latin typeface="Times New Roman" panose="02020603050405020304" pitchFamily="18" charset="0"/>
              <a:cs typeface="Times New Roman" panose="02020603050405020304" pitchFamily="18" charset="0"/>
            </a:rPr>
            <a:t> </a:t>
          </a:r>
          <a:r>
            <a:rPr lang="en-US" sz="1800" dirty="0" smtClean="0">
              <a:solidFill>
                <a:schemeClr val="tx2"/>
              </a:solidFill>
              <a:latin typeface="Times New Roman" panose="02020603050405020304" pitchFamily="18" charset="0"/>
              <a:cs typeface="Times New Roman" panose="02020603050405020304" pitchFamily="18" charset="0"/>
            </a:rPr>
            <a:t/>
          </a:r>
          <a:br>
            <a:rPr lang="en-US" sz="1800" dirty="0" smtClean="0">
              <a:solidFill>
                <a:schemeClr val="tx2"/>
              </a:solidFill>
              <a:latin typeface="Times New Roman" panose="02020603050405020304" pitchFamily="18" charset="0"/>
              <a:cs typeface="Times New Roman" panose="02020603050405020304" pitchFamily="18" charset="0"/>
            </a:rPr>
          </a:br>
          <a:r>
            <a:rPr lang="uz-Cyrl-UZ" sz="1800" dirty="0" smtClean="0">
              <a:solidFill>
                <a:schemeClr val="tx2"/>
              </a:solidFill>
              <a:latin typeface="Times New Roman" panose="02020603050405020304" pitchFamily="18" charset="0"/>
              <a:cs typeface="Times New Roman" panose="02020603050405020304" pitchFamily="18" charset="0"/>
            </a:rPr>
            <a:t>O’zbekiston Respublikasi Prezidentining 2019 yil 6 sentyabrdagi PF-5812-son  “Professional ta’lim tizimini yanada takomillashtirishga doir qo’shimcha chora-tadbirlar to’g’risida”gi  Farmoniga asosan </a:t>
          </a:r>
          <a:r>
            <a:rPr lang="en-US" sz="1800" dirty="0" err="1" smtClean="0">
              <a:solidFill>
                <a:schemeClr val="tx2"/>
              </a:solidFill>
              <a:latin typeface="Times New Roman" panose="02020603050405020304" pitchFamily="18" charset="0"/>
              <a:cs typeface="Times New Roman" panose="02020603050405020304" pitchFamily="18" charset="0"/>
            </a:rPr>
            <a:t>Urganch</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tumani</a:t>
          </a:r>
          <a:r>
            <a:rPr lang="en-US" sz="1800" dirty="0" smtClean="0">
              <a:solidFill>
                <a:schemeClr val="tx2"/>
              </a:solidFill>
              <a:latin typeface="Times New Roman" panose="02020603050405020304" pitchFamily="18" charset="0"/>
              <a:cs typeface="Times New Roman" panose="02020603050405020304" pitchFamily="18" charset="0"/>
            </a:rPr>
            <a:t> kop </a:t>
          </a:r>
          <a:r>
            <a:rPr lang="en-US" sz="1800" dirty="0" err="1" smtClean="0">
              <a:solidFill>
                <a:schemeClr val="tx2"/>
              </a:solidFill>
              <a:latin typeface="Times New Roman" panose="02020603050405020304" pitchFamily="18" charset="0"/>
              <a:cs typeface="Times New Roman" panose="02020603050405020304" pitchFamily="18" charset="0"/>
            </a:rPr>
            <a:t>tarmoqli</a:t>
          </a:r>
          <a:r>
            <a:rPr lang="uz-Cyrl-UZ" sz="1800" dirty="0" smtClean="0">
              <a:solidFill>
                <a:schemeClr val="tx2"/>
              </a:solidFill>
              <a:latin typeface="Times New Roman" panose="02020603050405020304" pitchFamily="18" charset="0"/>
              <a:cs typeface="Times New Roman" panose="02020603050405020304" pitchFamily="18" charset="0"/>
            </a:rPr>
            <a:t> texnikumi O’zbekiston Respublikasi Oliy va o`rta mahsus ta`lim vazirligi tasarrufiga o’tkazilgan. O’zbekiston Respublikasi Vazirlar Mahkamasining 2020 yil 7 avgustdagi 466-son qaroriga muvofiq </a:t>
          </a:r>
          <a:r>
            <a:rPr lang="en-US" sz="1800" dirty="0" err="1" smtClean="0">
              <a:solidFill>
                <a:schemeClr val="tx2"/>
              </a:solidFill>
              <a:latin typeface="Times New Roman" panose="02020603050405020304" pitchFamily="18" charset="0"/>
              <a:cs typeface="Times New Roman" panose="02020603050405020304" pitchFamily="18" charset="0"/>
            </a:rPr>
            <a:t>Urganch</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tumani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sanoat</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va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axborot</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texnologiyalari</a:t>
          </a:r>
          <a:r>
            <a:rPr lang="uz-Cyrl-UZ" sz="1800" dirty="0" smtClean="0">
              <a:solidFill>
                <a:schemeClr val="tx2"/>
              </a:solidFill>
              <a:latin typeface="Times New Roman" panose="02020603050405020304" pitchFamily="18" charset="0"/>
              <a:cs typeface="Times New Roman" panose="02020603050405020304" pitchFamily="18" charset="0"/>
            </a:rPr>
            <a:t> kolleji “Urganch davlat universiteti huzuridagi </a:t>
          </a:r>
          <a:r>
            <a:rPr lang="en-US" sz="1800" dirty="0" err="1" smtClean="0">
              <a:solidFill>
                <a:schemeClr val="tx2"/>
              </a:solidFill>
              <a:latin typeface="Times New Roman" panose="02020603050405020304" pitchFamily="18" charset="0"/>
              <a:cs typeface="Times New Roman" panose="02020603050405020304" pitchFamily="18" charset="0"/>
            </a:rPr>
            <a:t>Urganch</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tumani</a:t>
          </a:r>
          <a:r>
            <a:rPr lang="en-US" sz="1800" dirty="0" smtClean="0">
              <a:solidFill>
                <a:schemeClr val="tx2"/>
              </a:solidFill>
              <a:latin typeface="Times New Roman" panose="02020603050405020304" pitchFamily="18" charset="0"/>
              <a:cs typeface="Times New Roman" panose="02020603050405020304" pitchFamily="18" charset="0"/>
            </a:rPr>
            <a:t> kop </a:t>
          </a:r>
          <a:r>
            <a:rPr lang="en-US" sz="1800" dirty="0" err="1" smtClean="0">
              <a:solidFill>
                <a:schemeClr val="tx2"/>
              </a:solidFill>
              <a:latin typeface="Times New Roman" panose="02020603050405020304" pitchFamily="18" charset="0"/>
              <a:cs typeface="Times New Roman" panose="02020603050405020304" pitchFamily="18" charset="0"/>
            </a:rPr>
            <a:t>tarmoqli</a:t>
          </a:r>
          <a:r>
            <a:rPr lang="uz-Cyrl-UZ" sz="1800" dirty="0" smtClean="0">
              <a:solidFill>
                <a:schemeClr val="tx2"/>
              </a:solidFill>
              <a:latin typeface="Times New Roman" panose="02020603050405020304" pitchFamily="18" charset="0"/>
              <a:cs typeface="Times New Roman" panose="02020603050405020304" pitchFamily="18" charset="0"/>
            </a:rPr>
            <a:t> texnikumi” nomi bilan qayta ro’yxatdan o’tkazilgan. </a:t>
          </a:r>
          <a:r>
            <a:rPr lang="ru-RU" sz="1800" dirty="0" smtClean="0">
              <a:solidFill>
                <a:schemeClr val="tx2"/>
              </a:solidFill>
              <a:latin typeface="Times New Roman" panose="02020603050405020304" pitchFamily="18" charset="0"/>
              <a:cs typeface="Times New Roman" panose="02020603050405020304" pitchFamily="18" charset="0"/>
            </a:rPr>
            <a:t/>
          </a:r>
          <a:br>
            <a:rPr lang="ru-RU" sz="1800" dirty="0" smtClean="0">
              <a:solidFill>
                <a:schemeClr val="tx2"/>
              </a:solidFill>
              <a:latin typeface="Times New Roman" panose="02020603050405020304" pitchFamily="18" charset="0"/>
              <a:cs typeface="Times New Roman" panose="02020603050405020304" pitchFamily="18" charset="0"/>
            </a:rPr>
          </a:br>
          <a:endParaRPr lang="ru-RU" sz="1800" dirty="0">
            <a:solidFill>
              <a:schemeClr val="tx2"/>
            </a:solidFill>
            <a:latin typeface="Times New Roman" panose="02020603050405020304" pitchFamily="18" charset="0"/>
            <a:cs typeface="Times New Roman" panose="02020603050405020304" pitchFamily="18" charset="0"/>
          </a:endParaRPr>
        </a:p>
      </dgm:t>
    </dgm:pt>
    <dgm:pt modelId="{6AD816D3-BF2B-493E-93C8-0E192322E3BB}" type="parTrans" cxnId="{B8A9CC30-BEF6-4EB0-A2F3-0C8B4E11585C}">
      <dgm:prSet/>
      <dgm:spPr/>
      <dgm:t>
        <a:bodyPr/>
        <a:lstStyle/>
        <a:p>
          <a:endParaRPr lang="ru-RU"/>
        </a:p>
      </dgm:t>
    </dgm:pt>
    <dgm:pt modelId="{30D22C9D-8516-4D70-9CBA-64D6B6C60F7E}" type="sibTrans" cxnId="{B8A9CC30-BEF6-4EB0-A2F3-0C8B4E11585C}">
      <dgm:prSet/>
      <dgm:spPr/>
      <dgm:t>
        <a:bodyPr/>
        <a:lstStyle/>
        <a:p>
          <a:endParaRPr lang="ru-RU"/>
        </a:p>
      </dgm:t>
    </dgm:pt>
    <dgm:pt modelId="{8701C506-CA7B-4168-A926-DAA9D40E04C3}" type="pres">
      <dgm:prSet presAssocID="{7DFDFCC2-3725-4F29-BC1C-BCA983D4033E}" presName="Name0" presStyleCnt="0">
        <dgm:presLayoutVars>
          <dgm:chMax val="7"/>
          <dgm:chPref val="7"/>
          <dgm:dir/>
        </dgm:presLayoutVars>
      </dgm:prSet>
      <dgm:spPr/>
      <dgm:t>
        <a:bodyPr/>
        <a:lstStyle/>
        <a:p>
          <a:endParaRPr lang="ru-RU"/>
        </a:p>
      </dgm:t>
    </dgm:pt>
    <dgm:pt modelId="{93E70A33-F17F-4CE6-88BD-36772D1E877A}" type="pres">
      <dgm:prSet presAssocID="{7DFDFCC2-3725-4F29-BC1C-BCA983D4033E}" presName="Name1" presStyleCnt="0"/>
      <dgm:spPr/>
    </dgm:pt>
    <dgm:pt modelId="{A537FAFB-72DF-4D4C-8B9D-09D3CF07055B}" type="pres">
      <dgm:prSet presAssocID="{7DFDFCC2-3725-4F29-BC1C-BCA983D4033E}" presName="cycle" presStyleCnt="0"/>
      <dgm:spPr/>
    </dgm:pt>
    <dgm:pt modelId="{94E16920-FB85-48B3-BD06-3C7E910876A6}" type="pres">
      <dgm:prSet presAssocID="{7DFDFCC2-3725-4F29-BC1C-BCA983D4033E}" presName="srcNode" presStyleLbl="node1" presStyleIdx="0" presStyleCnt="1"/>
      <dgm:spPr/>
    </dgm:pt>
    <dgm:pt modelId="{61CD241C-ABCA-4B8C-AC6E-D05E7B229535}" type="pres">
      <dgm:prSet presAssocID="{7DFDFCC2-3725-4F29-BC1C-BCA983D4033E}" presName="conn" presStyleLbl="parChTrans1D2" presStyleIdx="0" presStyleCnt="1"/>
      <dgm:spPr/>
      <dgm:t>
        <a:bodyPr/>
        <a:lstStyle/>
        <a:p>
          <a:endParaRPr lang="ru-RU"/>
        </a:p>
      </dgm:t>
    </dgm:pt>
    <dgm:pt modelId="{FE580D9F-4690-4C17-9B75-9E1893F2ECD1}" type="pres">
      <dgm:prSet presAssocID="{7DFDFCC2-3725-4F29-BC1C-BCA983D4033E}" presName="extraNode" presStyleLbl="node1" presStyleIdx="0" presStyleCnt="1"/>
      <dgm:spPr/>
    </dgm:pt>
    <dgm:pt modelId="{36CBF94A-BBB1-40E4-9A0E-0F6C0581720C}" type="pres">
      <dgm:prSet presAssocID="{7DFDFCC2-3725-4F29-BC1C-BCA983D4033E}" presName="dstNode" presStyleLbl="node1" presStyleIdx="0" presStyleCnt="1"/>
      <dgm:spPr/>
    </dgm:pt>
    <dgm:pt modelId="{DA1B690D-D6EE-45A0-8F32-55830DE91784}" type="pres">
      <dgm:prSet presAssocID="{DC33DB65-7C75-4BCD-8721-8BAAE3E29850}" presName="text_1" presStyleLbl="node1" presStyleIdx="0" presStyleCnt="1" custLinFactNeighborX="255" custLinFactNeighborY="351">
        <dgm:presLayoutVars>
          <dgm:bulletEnabled val="1"/>
        </dgm:presLayoutVars>
      </dgm:prSet>
      <dgm:spPr/>
      <dgm:t>
        <a:bodyPr/>
        <a:lstStyle/>
        <a:p>
          <a:endParaRPr lang="ru-RU"/>
        </a:p>
      </dgm:t>
    </dgm:pt>
    <dgm:pt modelId="{6FB19235-5CBE-4A62-ABB3-25D7EF5B217F}" type="pres">
      <dgm:prSet presAssocID="{DC33DB65-7C75-4BCD-8721-8BAAE3E29850}" presName="accent_1" presStyleCnt="0"/>
      <dgm:spPr/>
    </dgm:pt>
    <dgm:pt modelId="{90FD5F9A-7447-4C1C-97C5-51C5F8EB5A09}" type="pres">
      <dgm:prSet presAssocID="{DC33DB65-7C75-4BCD-8721-8BAAE3E29850}" presName="accentRepeatNode" presStyleLbl="solidFgAcc1" presStyleIdx="0" presStyleCnt="1"/>
      <dgm:spPr>
        <a:blipFill rotWithShape="0">
          <a:blip xmlns:r="http://schemas.openxmlformats.org/officeDocument/2006/relationships" r:embed="rId1"/>
          <a:stretch>
            <a:fillRect/>
          </a:stretch>
        </a:blipFill>
      </dgm:spPr>
    </dgm:pt>
  </dgm:ptLst>
  <dgm:cxnLst>
    <dgm:cxn modelId="{B8A9CC30-BEF6-4EB0-A2F3-0C8B4E11585C}" srcId="{7DFDFCC2-3725-4F29-BC1C-BCA983D4033E}" destId="{DC33DB65-7C75-4BCD-8721-8BAAE3E29850}" srcOrd="0" destOrd="0" parTransId="{6AD816D3-BF2B-493E-93C8-0E192322E3BB}" sibTransId="{30D22C9D-8516-4D70-9CBA-64D6B6C60F7E}"/>
    <dgm:cxn modelId="{BCF98A2D-D953-4712-9DE4-BE3551121CF8}" type="presOf" srcId="{DC33DB65-7C75-4BCD-8721-8BAAE3E29850}" destId="{DA1B690D-D6EE-45A0-8F32-55830DE91784}" srcOrd="0" destOrd="0" presId="urn:microsoft.com/office/officeart/2008/layout/VerticalCurvedList"/>
    <dgm:cxn modelId="{EC6F4446-0E05-4AE0-83F5-D82751E8DFD8}" type="presOf" srcId="{30D22C9D-8516-4D70-9CBA-64D6B6C60F7E}" destId="{61CD241C-ABCA-4B8C-AC6E-D05E7B229535}" srcOrd="0" destOrd="0" presId="urn:microsoft.com/office/officeart/2008/layout/VerticalCurvedList"/>
    <dgm:cxn modelId="{DC544B1F-EB6C-42C8-A53A-6943FB3B9D1D}" type="presOf" srcId="{7DFDFCC2-3725-4F29-BC1C-BCA983D4033E}" destId="{8701C506-CA7B-4168-A926-DAA9D40E04C3}" srcOrd="0" destOrd="0" presId="urn:microsoft.com/office/officeart/2008/layout/VerticalCurvedList"/>
    <dgm:cxn modelId="{D43B828F-CDF4-4EEB-A657-ED2ADD2BE77E}" type="presParOf" srcId="{8701C506-CA7B-4168-A926-DAA9D40E04C3}" destId="{93E70A33-F17F-4CE6-88BD-36772D1E877A}" srcOrd="0" destOrd="0" presId="urn:microsoft.com/office/officeart/2008/layout/VerticalCurvedList"/>
    <dgm:cxn modelId="{79E1064C-F84F-44DD-817F-180BDA9AED50}" type="presParOf" srcId="{93E70A33-F17F-4CE6-88BD-36772D1E877A}" destId="{A537FAFB-72DF-4D4C-8B9D-09D3CF07055B}" srcOrd="0" destOrd="0" presId="urn:microsoft.com/office/officeart/2008/layout/VerticalCurvedList"/>
    <dgm:cxn modelId="{EE9771E0-2127-4AF8-8529-37EF5E6450A3}" type="presParOf" srcId="{A537FAFB-72DF-4D4C-8B9D-09D3CF07055B}" destId="{94E16920-FB85-48B3-BD06-3C7E910876A6}" srcOrd="0" destOrd="0" presId="urn:microsoft.com/office/officeart/2008/layout/VerticalCurvedList"/>
    <dgm:cxn modelId="{CE2CC563-EC07-4D2C-ACD2-6D7A05054B72}" type="presParOf" srcId="{A537FAFB-72DF-4D4C-8B9D-09D3CF07055B}" destId="{61CD241C-ABCA-4B8C-AC6E-D05E7B229535}" srcOrd="1" destOrd="0" presId="urn:microsoft.com/office/officeart/2008/layout/VerticalCurvedList"/>
    <dgm:cxn modelId="{F8F367AA-940D-494B-A7CB-9D40D6582E82}" type="presParOf" srcId="{A537FAFB-72DF-4D4C-8B9D-09D3CF07055B}" destId="{FE580D9F-4690-4C17-9B75-9E1893F2ECD1}" srcOrd="2" destOrd="0" presId="urn:microsoft.com/office/officeart/2008/layout/VerticalCurvedList"/>
    <dgm:cxn modelId="{74A4D005-6C2F-443C-BE9D-7C4D5E74DD6E}" type="presParOf" srcId="{A537FAFB-72DF-4D4C-8B9D-09D3CF07055B}" destId="{36CBF94A-BBB1-40E4-9A0E-0F6C0581720C}" srcOrd="3" destOrd="0" presId="urn:microsoft.com/office/officeart/2008/layout/VerticalCurvedList"/>
    <dgm:cxn modelId="{17A65850-2D32-40CC-B5E1-E46D5B3E44E8}" type="presParOf" srcId="{93E70A33-F17F-4CE6-88BD-36772D1E877A}" destId="{DA1B690D-D6EE-45A0-8F32-55830DE91784}" srcOrd="1" destOrd="0" presId="urn:microsoft.com/office/officeart/2008/layout/VerticalCurvedList"/>
    <dgm:cxn modelId="{3A8F8295-0871-464B-A2B6-5FDFB0262D2E}" type="presParOf" srcId="{93E70A33-F17F-4CE6-88BD-36772D1E877A}" destId="{6FB19235-5CBE-4A62-ABB3-25D7EF5B217F}" srcOrd="2" destOrd="0" presId="urn:microsoft.com/office/officeart/2008/layout/VerticalCurvedList"/>
    <dgm:cxn modelId="{F2D4A5D4-CB82-460D-AE03-C1E71B2944AC}" type="presParOf" srcId="{6FB19235-5CBE-4A62-ABB3-25D7EF5B217F}" destId="{90FD5F9A-7447-4C1C-97C5-51C5F8EB5A0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6F43CB-A5CF-4757-8EF1-3F95840C34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FA904D63-CFCA-487A-B0A1-A87B0B7987F0}">
      <dgm:prSet custT="1"/>
      <dgm:spPr>
        <a:solidFill>
          <a:schemeClr val="accent6">
            <a:lumMod val="60000"/>
            <a:lumOff val="40000"/>
          </a:schemeClr>
        </a:solidFill>
      </dgm:spPr>
      <dgm:t>
        <a:bodyPr/>
        <a:lstStyle/>
        <a:p>
          <a:pPr algn="ctr" rtl="0">
            <a:lnSpc>
              <a:spcPct val="150000"/>
            </a:lnSpc>
          </a:pPr>
          <a:r>
            <a:rPr lang="en-US" sz="1800" dirty="0" err="1" smtClean="0">
              <a:solidFill>
                <a:schemeClr val="tx2"/>
              </a:solidFill>
              <a:latin typeface="Times New Roman" panose="02020603050405020304" pitchFamily="18" charset="0"/>
              <a:cs typeface="Times New Roman" panose="02020603050405020304" pitchFamily="18" charset="0"/>
            </a:rPr>
            <a:t>Urganch</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tumani</a:t>
          </a:r>
          <a:r>
            <a:rPr lang="en-US" sz="1800" dirty="0" smtClean="0">
              <a:solidFill>
                <a:schemeClr val="tx2"/>
              </a:solidFill>
              <a:latin typeface="Times New Roman" panose="02020603050405020304" pitchFamily="18" charset="0"/>
              <a:cs typeface="Times New Roman" panose="02020603050405020304" pitchFamily="18" charset="0"/>
            </a:rPr>
            <a:t> kop </a:t>
          </a:r>
          <a:r>
            <a:rPr lang="en-US" sz="1800" dirty="0" err="1" smtClean="0">
              <a:solidFill>
                <a:schemeClr val="tx2"/>
              </a:solidFill>
              <a:latin typeface="Times New Roman" panose="02020603050405020304" pitchFamily="18" charset="0"/>
              <a:cs typeface="Times New Roman" panose="02020603050405020304" pitchFamily="18" charset="0"/>
            </a:rPr>
            <a:t>tarmoqli</a:t>
          </a:r>
          <a:r>
            <a:rPr lang="en-US" sz="1800" dirty="0" smtClean="0">
              <a:solidFill>
                <a:schemeClr val="tx2"/>
              </a:solidFill>
              <a:latin typeface="Times New Roman" panose="02020603050405020304" pitchFamily="18" charset="0"/>
              <a:cs typeface="Times New Roman" panose="02020603050405020304" pitchFamily="18" charset="0"/>
            </a:rPr>
            <a:t> texnikumi2000 </a:t>
          </a:r>
          <a:r>
            <a:rPr lang="en-US" sz="1800" dirty="0" err="1" smtClean="0">
              <a:solidFill>
                <a:schemeClr val="tx2"/>
              </a:solidFill>
              <a:latin typeface="Times New Roman" panose="02020603050405020304" pitchFamily="18" charset="0"/>
              <a:cs typeface="Times New Roman" panose="02020603050405020304" pitchFamily="18" charset="0"/>
            </a:rPr>
            <a:t>yilda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qurilgan</a:t>
          </a:r>
          <a:r>
            <a:rPr lang="en-US" sz="1800" dirty="0" smtClean="0">
              <a:solidFill>
                <a:schemeClr val="tx2"/>
              </a:solidFill>
              <a:latin typeface="Times New Roman" panose="02020603050405020304" pitchFamily="18" charset="0"/>
              <a:cs typeface="Times New Roman" panose="02020603050405020304" pitchFamily="18" charset="0"/>
            </a:rPr>
            <a:t> bo’lib,750 </a:t>
          </a:r>
          <a:r>
            <a:rPr lang="en-US" sz="1800" dirty="0" err="1" smtClean="0">
              <a:solidFill>
                <a:schemeClr val="tx2"/>
              </a:solidFill>
              <a:latin typeface="Times New Roman" panose="02020603050405020304" pitchFamily="18" charset="0"/>
              <a:cs typeface="Times New Roman" panose="02020603050405020304" pitchFamily="18" charset="0"/>
            </a:rPr>
            <a:t>o’ringa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mo’jallangan</a:t>
          </a:r>
          <a:r>
            <a:rPr lang="en-US" sz="1800" dirty="0" smtClean="0">
              <a:solidFill>
                <a:schemeClr val="tx2"/>
              </a:solidFill>
              <a:latin typeface="Times New Roman" panose="02020603050405020304" pitchFamily="18" charset="0"/>
              <a:cs typeface="Times New Roman" panose="02020603050405020304" pitchFamily="18" charset="0"/>
            </a:rPr>
            <a:t> bo’lib,0.2 </a:t>
          </a:r>
          <a:r>
            <a:rPr lang="en-US" sz="1800" dirty="0" err="1" smtClean="0">
              <a:solidFill>
                <a:schemeClr val="tx2"/>
              </a:solidFill>
              <a:latin typeface="Times New Roman" panose="02020603050405020304" pitchFamily="18" charset="0"/>
              <a:cs typeface="Times New Roman" panose="02020603050405020304" pitchFamily="18" charset="0"/>
            </a:rPr>
            <a:t>koeffisientga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ega</a:t>
          </a:r>
          <a:r>
            <a:rPr lang="uz-Cyrl-UZ" sz="1800" dirty="0" smtClean="0">
              <a:solidFill>
                <a:schemeClr val="tx2"/>
              </a:solidFill>
              <a:latin typeface="Times New Roman" panose="02020603050405020304" pitchFamily="18" charset="0"/>
              <a:cs typeface="Times New Roman" panose="02020603050405020304" pitchFamily="18" charset="0"/>
            </a:rPr>
            <a:t>. 2023-2024 </a:t>
          </a:r>
          <a:r>
            <a:rPr lang="en-US" sz="1800" dirty="0" err="1" smtClean="0">
              <a:solidFill>
                <a:schemeClr val="tx2"/>
              </a:solidFill>
              <a:latin typeface="Times New Roman" panose="02020603050405020304" pitchFamily="18" charset="0"/>
              <a:cs typeface="Times New Roman" panose="02020603050405020304" pitchFamily="18" charset="0"/>
            </a:rPr>
            <a:t>o’quv</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yilida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jami</a:t>
          </a:r>
          <a:r>
            <a:rPr lang="uz-Cyrl-UZ" sz="1800" dirty="0" smtClean="0">
              <a:solidFill>
                <a:schemeClr val="tx2"/>
              </a:solidFill>
              <a:latin typeface="Times New Roman" panose="02020603050405020304" pitchFamily="18" charset="0"/>
              <a:cs typeface="Times New Roman" panose="02020603050405020304" pitchFamily="18" charset="0"/>
            </a:rPr>
            <a:t> 177 </a:t>
          </a:r>
          <a:r>
            <a:rPr lang="en-US" sz="1800" dirty="0" err="1" smtClean="0">
              <a:solidFill>
                <a:schemeClr val="tx2"/>
              </a:solidFill>
              <a:latin typeface="Times New Roman" panose="02020603050405020304" pitchFamily="18" charset="0"/>
              <a:cs typeface="Times New Roman" panose="02020603050405020304" pitchFamily="18" charset="0"/>
            </a:rPr>
            <a:t>nafar</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o’quvchi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ta’lim</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tarbiya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olib</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kelmoqda</a:t>
          </a:r>
          <a:r>
            <a:rPr lang="uz-Cyrl-UZ" sz="1800" dirty="0" smtClean="0">
              <a:solidFill>
                <a:schemeClr val="tx2"/>
              </a:solidFill>
              <a:latin typeface="Times New Roman" panose="02020603050405020304" pitchFamily="18" charset="0"/>
              <a:cs typeface="Times New Roman" panose="02020603050405020304" pitchFamily="18" charset="0"/>
            </a:rPr>
            <a:t>. 7 </a:t>
          </a:r>
          <a:r>
            <a:rPr lang="en-US" sz="1800" dirty="0" smtClean="0">
              <a:solidFill>
                <a:schemeClr val="tx2"/>
              </a:solidFill>
              <a:latin typeface="Times New Roman" panose="02020603050405020304" pitchFamily="18" charset="0"/>
              <a:cs typeface="Times New Roman" panose="02020603050405020304" pitchFamily="18" charset="0"/>
            </a:rPr>
            <a:t>ta </a:t>
          </a:r>
          <a:r>
            <a:rPr lang="en-US" sz="1800" dirty="0" err="1" smtClean="0">
              <a:solidFill>
                <a:schemeClr val="tx2"/>
              </a:solidFill>
              <a:latin typeface="Times New Roman" panose="02020603050405020304" pitchFamily="18" charset="0"/>
              <a:cs typeface="Times New Roman" panose="02020603050405020304" pitchFamily="18" charset="0"/>
            </a:rPr>
            <a:t>guruhda</a:t>
          </a:r>
          <a:r>
            <a:rPr lang="en-US" sz="1800" dirty="0" smtClean="0">
              <a:solidFill>
                <a:schemeClr val="tx2"/>
              </a:solidFill>
              <a:latin typeface="Times New Roman" panose="02020603050405020304" pitchFamily="18" charset="0"/>
              <a:cs typeface="Times New Roman" panose="02020603050405020304" pitchFamily="18" charset="0"/>
            </a:rPr>
            <a:t> 1 </a:t>
          </a:r>
          <a:r>
            <a:rPr lang="en-US" sz="1800" dirty="0" err="1" smtClean="0">
              <a:solidFill>
                <a:schemeClr val="tx2"/>
              </a:solidFill>
              <a:latin typeface="Times New Roman" panose="02020603050405020304" pitchFamily="18" charset="0"/>
              <a:cs typeface="Times New Roman" panose="02020603050405020304" pitchFamily="18" charset="0"/>
            </a:rPr>
            <a:t>smenada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ta’lim</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jarayoni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olib</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borilmoqda</a:t>
          </a:r>
          <a:r>
            <a:rPr lang="en-US" sz="1800" dirty="0" smtClean="0">
              <a:solidFill>
                <a:schemeClr val="tx2"/>
              </a:solidFill>
              <a:latin typeface="Times New Roman" panose="02020603050405020304" pitchFamily="18" charset="0"/>
              <a:cs typeface="Times New Roman" panose="02020603050405020304" pitchFamily="18" charset="0"/>
            </a:rPr>
            <a:t>.</a:t>
          </a:r>
          <a:r>
            <a:rPr lang="uz-Cyrl-UZ" sz="1800" dirty="0" smtClean="0">
              <a:solidFill>
                <a:schemeClr val="tx2"/>
              </a:solidFill>
              <a:latin typeface="Times New Roman" panose="02020603050405020304" pitchFamily="18" charset="0"/>
              <a:cs typeface="Times New Roman" panose="02020603050405020304" pitchFamily="18" charset="0"/>
            </a:rPr>
            <a:t> </a:t>
          </a:r>
          <a:r>
            <a:rPr lang="en-US" sz="1800" dirty="0" smtClean="0">
              <a:solidFill>
                <a:schemeClr val="tx2"/>
              </a:solidFill>
              <a:latin typeface="Times New Roman" panose="02020603050405020304" pitchFamily="18" charset="0"/>
              <a:cs typeface="Times New Roman" panose="02020603050405020304" pitchFamily="18" charset="0"/>
            </a:rPr>
            <a:t>1</a:t>
          </a:r>
          <a:r>
            <a:rPr lang="uz-Cyrl-UZ" sz="1800" dirty="0" smtClean="0">
              <a:solidFill>
                <a:schemeClr val="tx2"/>
              </a:solidFill>
              <a:latin typeface="Times New Roman" panose="02020603050405020304" pitchFamily="18" charset="0"/>
              <a:cs typeface="Times New Roman" panose="02020603050405020304" pitchFamily="18" charset="0"/>
            </a:rPr>
            <a:t>-</a:t>
          </a:r>
          <a:r>
            <a:rPr lang="en-US" sz="1800" dirty="0" err="1" smtClean="0">
              <a:solidFill>
                <a:schemeClr val="tx2"/>
              </a:solidFill>
              <a:latin typeface="Times New Roman" panose="02020603050405020304" pitchFamily="18" charset="0"/>
              <a:cs typeface="Times New Roman" panose="02020603050405020304" pitchFamily="18" charset="0"/>
            </a:rPr>
            <a:t>bosqich</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talabalari</a:t>
          </a:r>
          <a:r>
            <a:rPr lang="en-US" sz="1800" dirty="0" smtClean="0">
              <a:solidFill>
                <a:schemeClr val="tx2"/>
              </a:solidFill>
              <a:latin typeface="Times New Roman" panose="02020603050405020304" pitchFamily="18" charset="0"/>
              <a:cs typeface="Times New Roman" panose="02020603050405020304" pitchFamily="18" charset="0"/>
            </a:rPr>
            <a:t> 85 </a:t>
          </a:r>
          <a:r>
            <a:rPr lang="en-US" sz="1800" dirty="0" err="1" smtClean="0">
              <a:solidFill>
                <a:schemeClr val="tx2"/>
              </a:solidFill>
              <a:latin typeface="Times New Roman" panose="02020603050405020304" pitchFamily="18" charset="0"/>
              <a:cs typeface="Times New Roman" panose="02020603050405020304" pitchFamily="18" charset="0"/>
            </a:rPr>
            <a:t>nafar</a:t>
          </a:r>
          <a:r>
            <a:rPr lang="en-US" sz="1800" dirty="0" smtClean="0">
              <a:solidFill>
                <a:schemeClr val="tx2"/>
              </a:solidFill>
              <a:latin typeface="Times New Roman" panose="02020603050405020304" pitchFamily="18" charset="0"/>
              <a:cs typeface="Times New Roman" panose="02020603050405020304" pitchFamily="18" charset="0"/>
            </a:rPr>
            <a:t>, </a:t>
          </a:r>
          <a:r>
            <a:rPr lang="uz-Cyrl-UZ" sz="1800" dirty="0" smtClean="0">
              <a:solidFill>
                <a:schemeClr val="tx2"/>
              </a:solidFill>
              <a:latin typeface="Times New Roman" panose="02020603050405020304" pitchFamily="18" charset="0"/>
              <a:cs typeface="Times New Roman" panose="02020603050405020304" pitchFamily="18" charset="0"/>
            </a:rPr>
            <a:t> 2- </a:t>
          </a:r>
          <a:r>
            <a:rPr lang="en-US" sz="1800" dirty="0" err="1" smtClean="0">
              <a:solidFill>
                <a:schemeClr val="tx2"/>
              </a:solidFill>
              <a:latin typeface="Times New Roman" panose="02020603050405020304" pitchFamily="18" charset="0"/>
              <a:cs typeface="Times New Roman" panose="02020603050405020304" pitchFamily="18" charset="0"/>
            </a:rPr>
            <a:t>bosqich</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talabalari</a:t>
          </a:r>
          <a:r>
            <a:rPr lang="uz-Cyrl-UZ" sz="1800" dirty="0" smtClean="0">
              <a:solidFill>
                <a:schemeClr val="tx2"/>
              </a:solidFill>
              <a:latin typeface="Times New Roman" panose="02020603050405020304" pitchFamily="18" charset="0"/>
              <a:cs typeface="Times New Roman" panose="02020603050405020304" pitchFamily="18" charset="0"/>
            </a:rPr>
            <a:t> 9</a:t>
          </a:r>
          <a:r>
            <a:rPr lang="en-US" sz="1800" dirty="0" smtClean="0">
              <a:solidFill>
                <a:schemeClr val="tx2"/>
              </a:solidFill>
              <a:latin typeface="Times New Roman" panose="02020603050405020304" pitchFamily="18" charset="0"/>
              <a:cs typeface="Times New Roman" panose="02020603050405020304" pitchFamily="18" charset="0"/>
            </a:rPr>
            <a:t>2</a:t>
          </a:r>
          <a:r>
            <a:rPr lang="uz-Cyrl-UZ"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nafar</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o’quvchi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ta’lim</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olib</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kelmoqda</a:t>
          </a:r>
          <a:r>
            <a:rPr lang="en-US" sz="1800" dirty="0" smtClean="0">
              <a:solidFill>
                <a:schemeClr val="tx2"/>
              </a:solidFill>
              <a:latin typeface="Times New Roman" panose="02020603050405020304" pitchFamily="18" charset="0"/>
              <a:cs typeface="Times New Roman" panose="02020603050405020304" pitchFamily="18" charset="0"/>
            </a:rPr>
            <a:t>.</a:t>
          </a:r>
          <a:r>
            <a:rPr lang="ru-RU" sz="1800" dirty="0" smtClean="0">
              <a:solidFill>
                <a:schemeClr val="tx2"/>
              </a:solidFill>
              <a:latin typeface="Times New Roman" panose="02020603050405020304" pitchFamily="18" charset="0"/>
              <a:cs typeface="Times New Roman" panose="02020603050405020304" pitchFamily="18" charset="0"/>
            </a:rPr>
            <a:t/>
          </a:r>
          <a:br>
            <a:rPr lang="ru-RU" sz="1800" dirty="0" smtClean="0">
              <a:solidFill>
                <a:schemeClr val="tx2"/>
              </a:solidFill>
              <a:latin typeface="Times New Roman" panose="02020603050405020304" pitchFamily="18" charset="0"/>
              <a:cs typeface="Times New Roman" panose="02020603050405020304" pitchFamily="18" charset="0"/>
            </a:rPr>
          </a:br>
          <a:r>
            <a:rPr lang="en-US" sz="1800" dirty="0" err="1" smtClean="0">
              <a:solidFill>
                <a:schemeClr val="tx2"/>
              </a:solidFill>
              <a:latin typeface="Times New Roman" panose="02020603050405020304" pitchFamily="18" charset="0"/>
              <a:cs typeface="Times New Roman" panose="02020603050405020304" pitchFamily="18" charset="0"/>
            </a:rPr>
            <a:t>O’qituvchilarning</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tarifikatsiya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ro’yxati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to’g’ri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shakllantirilgan</a:t>
          </a:r>
          <a:r>
            <a:rPr lang="en-US" sz="1800" dirty="0" smtClean="0">
              <a:solidFill>
                <a:schemeClr val="tx2"/>
              </a:solidFill>
              <a:latin typeface="Times New Roman" panose="02020603050405020304" pitchFamily="18" charset="0"/>
              <a:cs typeface="Times New Roman" panose="02020603050405020304" pitchFamily="18" charset="0"/>
            </a:rPr>
            <a:t>.</a:t>
          </a:r>
          <a:r>
            <a:rPr lang="ru-RU" sz="1800" dirty="0" smtClean="0">
              <a:solidFill>
                <a:schemeClr val="tx2"/>
              </a:solidFill>
              <a:latin typeface="Times New Roman" panose="02020603050405020304" pitchFamily="18" charset="0"/>
              <a:cs typeface="Times New Roman" panose="02020603050405020304" pitchFamily="18" charset="0"/>
            </a:rPr>
            <a:t/>
          </a:r>
          <a:br>
            <a:rPr lang="ru-RU" sz="1800" dirty="0" smtClean="0">
              <a:solidFill>
                <a:schemeClr val="tx2"/>
              </a:solidFill>
              <a:latin typeface="Times New Roman" panose="02020603050405020304" pitchFamily="18" charset="0"/>
              <a:cs typeface="Times New Roman" panose="02020603050405020304" pitchFamily="18" charset="0"/>
            </a:rPr>
          </a:br>
          <a:r>
            <a:rPr lang="en-US" sz="1800" dirty="0" err="1" smtClean="0">
              <a:solidFill>
                <a:schemeClr val="tx2"/>
              </a:solidFill>
              <a:latin typeface="Times New Roman" panose="02020603050405020304" pitchFamily="18" charset="0"/>
              <a:cs typeface="Times New Roman" panose="02020603050405020304" pitchFamily="18" charset="0"/>
            </a:rPr>
            <a:t>Texnikumning</a:t>
          </a:r>
          <a:r>
            <a:rPr lang="en-US" sz="1800" dirty="0" smtClean="0">
              <a:solidFill>
                <a:schemeClr val="tx2"/>
              </a:solidFill>
              <a:latin typeface="Times New Roman" panose="02020603050405020304" pitchFamily="18" charset="0"/>
              <a:cs typeface="Times New Roman" panose="02020603050405020304" pitchFamily="18" charset="0"/>
            </a:rPr>
            <a:t> </a:t>
          </a:r>
          <a:r>
            <a:rPr lang="uz-Latn-UZ" sz="1800" dirty="0" smtClean="0">
              <a:solidFill>
                <a:schemeClr val="tx2"/>
              </a:solidFill>
              <a:latin typeface="Times New Roman" panose="02020603050405020304" pitchFamily="18" charset="0"/>
              <a:cs typeface="Times New Roman" panose="02020603050405020304" pitchFamily="18" charset="0"/>
            </a:rPr>
            <a:t> 2023-2024 </a:t>
          </a:r>
          <a:r>
            <a:rPr lang="en-US" sz="1800" dirty="0" err="1" smtClean="0">
              <a:solidFill>
                <a:schemeClr val="tx2"/>
              </a:solidFill>
              <a:latin typeface="Times New Roman" panose="02020603050405020304" pitchFamily="18" charset="0"/>
              <a:cs typeface="Times New Roman" panose="02020603050405020304" pitchFamily="18" charset="0"/>
            </a:rPr>
            <a:t>o’quv</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yiliga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mo’jallangan</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tarifikatsiyasi</a:t>
          </a:r>
          <a:r>
            <a:rPr lang="en-US" sz="1800" dirty="0" smtClean="0">
              <a:solidFill>
                <a:schemeClr val="tx2"/>
              </a:solidFill>
              <a:latin typeface="Times New Roman" panose="02020603050405020304" pitchFamily="18" charset="0"/>
              <a:cs typeface="Times New Roman" panose="02020603050405020304" pitchFamily="18" charset="0"/>
            </a:rPr>
            <a:t> 2023-yil </a:t>
          </a:r>
          <a:r>
            <a:rPr lang="en-US" sz="1800" dirty="0" err="1" smtClean="0">
              <a:solidFill>
                <a:schemeClr val="tx2"/>
              </a:solidFill>
              <a:latin typeface="Times New Roman" panose="02020603050405020304" pitchFamily="18" charset="0"/>
              <a:cs typeface="Times New Roman" panose="02020603050405020304" pitchFamily="18" charset="0"/>
            </a:rPr>
            <a:t>oksentyabr</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va</a:t>
          </a:r>
          <a:r>
            <a:rPr lang="en-US" sz="1800" dirty="0" smtClean="0">
              <a:solidFill>
                <a:schemeClr val="tx2"/>
              </a:solidFill>
              <a:latin typeface="Times New Roman" panose="02020603050405020304" pitchFamily="18" charset="0"/>
              <a:cs typeface="Times New Roman" panose="02020603050405020304" pitchFamily="18" charset="0"/>
            </a:rPr>
            <a:t> 2023-yil </a:t>
          </a:r>
          <a:r>
            <a:rPr lang="en-US" sz="1800" dirty="0" err="1" smtClean="0">
              <a:solidFill>
                <a:schemeClr val="tx2"/>
              </a:solidFill>
              <a:latin typeface="Times New Roman" panose="02020603050405020304" pitchFamily="18" charset="0"/>
              <a:cs typeface="Times New Roman" panose="02020603050405020304" pitchFamily="18" charset="0"/>
            </a:rPr>
            <a:t>oktyabr</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holatiga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Xorazm</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viloyati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oliy</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ts’lim</a:t>
          </a:r>
          <a:r>
            <a:rPr lang="en-US" sz="1800" dirty="0" smtClean="0">
              <a:solidFill>
                <a:schemeClr val="tx2"/>
              </a:solidFill>
              <a:latin typeface="Times New Roman" panose="02020603050405020304" pitchFamily="18" charset="0"/>
              <a:cs typeface="Times New Roman" panose="02020603050405020304" pitchFamily="18" charset="0"/>
            </a:rPr>
            <a:t>  fan </a:t>
          </a:r>
          <a:r>
            <a:rPr lang="en-US" sz="1800" dirty="0" err="1" smtClean="0">
              <a:solidFill>
                <a:schemeClr val="tx2"/>
              </a:solidFill>
              <a:latin typeface="Times New Roman" panose="02020603050405020304" pitchFamily="18" charset="0"/>
              <a:cs typeface="Times New Roman" panose="02020603050405020304" pitchFamily="18" charset="0"/>
            </a:rPr>
            <a:t>va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innovatsiyalar</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boshqarmasi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tarifikatsiyasi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komissiyasi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tomonidan</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tastiqlangan</a:t>
          </a:r>
          <a:r>
            <a:rPr lang="en-US" sz="1800" dirty="0" smtClean="0">
              <a:solidFill>
                <a:schemeClr val="tx2"/>
              </a:solidFill>
              <a:latin typeface="Times New Roman" panose="02020603050405020304" pitchFamily="18" charset="0"/>
              <a:cs typeface="Times New Roman" panose="02020603050405020304" pitchFamily="18" charset="0"/>
            </a:rPr>
            <a:t>.</a:t>
          </a:r>
          <a:r>
            <a:rPr lang="uz-Cyrl-UZ"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Tarifikatsiyasida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dars</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soatlari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va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guguh</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rahbarligi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to’g’ri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taksimot</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qilingan</a:t>
          </a:r>
          <a:r>
            <a:rPr lang="en-US" sz="1800" dirty="0" smtClean="0">
              <a:solidFill>
                <a:schemeClr val="tx2"/>
              </a:solidFill>
              <a:latin typeface="Times New Roman" panose="02020603050405020304" pitchFamily="18" charset="0"/>
              <a:cs typeface="Times New Roman" panose="02020603050405020304" pitchFamily="18" charset="0"/>
            </a:rPr>
            <a:t>. Fan </a:t>
          </a:r>
          <a:r>
            <a:rPr lang="en-US" sz="1800" dirty="0" err="1" smtClean="0">
              <a:solidFill>
                <a:schemeClr val="tx2"/>
              </a:solidFill>
              <a:latin typeface="Times New Roman" panose="02020603050405020304" pitchFamily="18" charset="0"/>
              <a:cs typeface="Times New Roman" panose="02020603050405020304" pitchFamily="18" charset="0"/>
            </a:rPr>
            <a:t>o’qituvchilarning</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sifat</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tarkibi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bunda</a:t>
          </a:r>
          <a:r>
            <a:rPr lang="en-US" sz="1800" dirty="0" smtClean="0">
              <a:solidFill>
                <a:schemeClr val="tx2"/>
              </a:solidFill>
              <a:latin typeface="Times New Roman" panose="02020603050405020304" pitchFamily="18" charset="0"/>
              <a:cs typeface="Times New Roman" panose="02020603050405020304" pitchFamily="18" charset="0"/>
            </a:rPr>
            <a:t> fan </a:t>
          </a:r>
          <a:r>
            <a:rPr lang="en-US" sz="1800" dirty="0" err="1" smtClean="0">
              <a:solidFill>
                <a:schemeClr val="tx2"/>
              </a:solidFill>
              <a:latin typeface="Times New Roman" panose="02020603050405020304" pitchFamily="18" charset="0"/>
              <a:cs typeface="Times New Roman" panose="02020603050405020304" pitchFamily="18" charset="0"/>
            </a:rPr>
            <a:t>o’qituvchilarning</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ish</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staji,mutaxasissligi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mavjud</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malaka</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toifalari</a:t>
          </a:r>
          <a:r>
            <a:rPr lang="en-US" sz="1800" dirty="0" smtClean="0">
              <a:solidFill>
                <a:schemeClr val="tx2"/>
              </a:solidFill>
              <a:latin typeface="Times New Roman" panose="02020603050405020304" pitchFamily="18" charset="0"/>
              <a:cs typeface="Times New Roman" panose="02020603050405020304" pitchFamily="18" charset="0"/>
            </a:rPr>
            <a:t> </a:t>
          </a:r>
          <a:r>
            <a:rPr lang="en-US" sz="1800" dirty="0" err="1" smtClean="0">
              <a:solidFill>
                <a:schemeClr val="tx2"/>
              </a:solidFill>
              <a:latin typeface="Times New Roman" panose="02020603050405020304" pitchFamily="18" charset="0"/>
              <a:cs typeface="Times New Roman" panose="02020603050405020304" pitchFamily="18" charset="0"/>
            </a:rPr>
            <a:t>o’rganiladi</a:t>
          </a:r>
          <a:r>
            <a:rPr lang="uz-Latn-UZ" sz="1800" dirty="0" smtClean="0">
              <a:solidFill>
                <a:schemeClr val="tx2"/>
              </a:solidFill>
              <a:latin typeface="Times New Roman" panose="02020603050405020304" pitchFamily="18" charset="0"/>
              <a:cs typeface="Times New Roman" panose="02020603050405020304" pitchFamily="18" charset="0"/>
            </a:rPr>
            <a:t>)</a:t>
          </a:r>
          <a:r>
            <a:rPr lang="ru-RU" sz="1800" dirty="0" smtClean="0">
              <a:solidFill>
                <a:schemeClr val="tx2"/>
              </a:solidFill>
              <a:latin typeface="Times New Roman" panose="02020603050405020304" pitchFamily="18" charset="0"/>
              <a:cs typeface="Times New Roman" panose="02020603050405020304" pitchFamily="18" charset="0"/>
            </a:rPr>
            <a:t/>
          </a:r>
          <a:br>
            <a:rPr lang="ru-RU" sz="1800" dirty="0" smtClean="0">
              <a:solidFill>
                <a:schemeClr val="tx2"/>
              </a:solidFill>
              <a:latin typeface="Times New Roman" panose="02020603050405020304" pitchFamily="18" charset="0"/>
              <a:cs typeface="Times New Roman" panose="02020603050405020304" pitchFamily="18" charset="0"/>
            </a:rPr>
          </a:br>
          <a:r>
            <a:rPr lang="uz-Cyrl-UZ" sz="1800" dirty="0" smtClean="0">
              <a:solidFill>
                <a:schemeClr val="tx2"/>
              </a:solidFill>
              <a:latin typeface="Times New Roman" panose="02020603050405020304" pitchFamily="18" charset="0"/>
              <a:cs typeface="Times New Roman" panose="02020603050405020304" pitchFamily="18" charset="0"/>
            </a:rPr>
            <a:t> </a:t>
          </a:r>
          <a:r>
            <a:rPr lang="ru-RU" sz="1800" dirty="0" smtClean="0">
              <a:solidFill>
                <a:schemeClr val="tx2"/>
              </a:solidFill>
              <a:latin typeface="Times New Roman" panose="02020603050405020304" pitchFamily="18" charset="0"/>
              <a:cs typeface="Times New Roman" panose="02020603050405020304" pitchFamily="18" charset="0"/>
            </a:rPr>
            <a:t/>
          </a:r>
          <a:br>
            <a:rPr lang="ru-RU" sz="1800" dirty="0" smtClean="0">
              <a:solidFill>
                <a:schemeClr val="tx2"/>
              </a:solidFill>
              <a:latin typeface="Times New Roman" panose="02020603050405020304" pitchFamily="18" charset="0"/>
              <a:cs typeface="Times New Roman" panose="02020603050405020304" pitchFamily="18" charset="0"/>
            </a:rPr>
          </a:br>
          <a:endParaRPr lang="ru-RU" sz="1800" dirty="0">
            <a:solidFill>
              <a:schemeClr val="tx2"/>
            </a:solidFill>
            <a:latin typeface="Times New Roman" panose="02020603050405020304" pitchFamily="18" charset="0"/>
            <a:cs typeface="Times New Roman" panose="02020603050405020304" pitchFamily="18" charset="0"/>
          </a:endParaRPr>
        </a:p>
      </dgm:t>
    </dgm:pt>
    <dgm:pt modelId="{86507834-7A38-4573-9981-631C00B11529}" type="parTrans" cxnId="{8B31CC77-DEB4-40D9-9445-8C1D1422D4BF}">
      <dgm:prSet/>
      <dgm:spPr/>
      <dgm:t>
        <a:bodyPr/>
        <a:lstStyle/>
        <a:p>
          <a:endParaRPr lang="ru-RU"/>
        </a:p>
      </dgm:t>
    </dgm:pt>
    <dgm:pt modelId="{795F411E-45D7-4EA4-BCFC-A88E04384309}" type="sibTrans" cxnId="{8B31CC77-DEB4-40D9-9445-8C1D1422D4BF}">
      <dgm:prSet/>
      <dgm:spPr/>
      <dgm:t>
        <a:bodyPr/>
        <a:lstStyle/>
        <a:p>
          <a:endParaRPr lang="ru-RU"/>
        </a:p>
      </dgm:t>
    </dgm:pt>
    <dgm:pt modelId="{45D623A4-C273-4661-8DC4-10B399BD2C37}" type="pres">
      <dgm:prSet presAssocID="{F56F43CB-A5CF-4757-8EF1-3F95840C3437}" presName="linear" presStyleCnt="0">
        <dgm:presLayoutVars>
          <dgm:animLvl val="lvl"/>
          <dgm:resizeHandles val="exact"/>
        </dgm:presLayoutVars>
      </dgm:prSet>
      <dgm:spPr/>
      <dgm:t>
        <a:bodyPr/>
        <a:lstStyle/>
        <a:p>
          <a:endParaRPr lang="ru-RU"/>
        </a:p>
      </dgm:t>
    </dgm:pt>
    <dgm:pt modelId="{BAEB683D-7E3B-447B-8137-DE487E19DADA}" type="pres">
      <dgm:prSet presAssocID="{FA904D63-CFCA-487A-B0A1-A87B0B7987F0}" presName="parentText" presStyleLbl="node1" presStyleIdx="0" presStyleCnt="1">
        <dgm:presLayoutVars>
          <dgm:chMax val="0"/>
          <dgm:bulletEnabled val="1"/>
        </dgm:presLayoutVars>
      </dgm:prSet>
      <dgm:spPr/>
      <dgm:t>
        <a:bodyPr/>
        <a:lstStyle/>
        <a:p>
          <a:endParaRPr lang="ru-RU"/>
        </a:p>
      </dgm:t>
    </dgm:pt>
  </dgm:ptLst>
  <dgm:cxnLst>
    <dgm:cxn modelId="{8B31CC77-DEB4-40D9-9445-8C1D1422D4BF}" srcId="{F56F43CB-A5CF-4757-8EF1-3F95840C3437}" destId="{FA904D63-CFCA-487A-B0A1-A87B0B7987F0}" srcOrd="0" destOrd="0" parTransId="{86507834-7A38-4573-9981-631C00B11529}" sibTransId="{795F411E-45D7-4EA4-BCFC-A88E04384309}"/>
    <dgm:cxn modelId="{9300BC8D-FAF0-4EED-BF6D-0727F84F901A}" type="presOf" srcId="{F56F43CB-A5CF-4757-8EF1-3F95840C3437}" destId="{45D623A4-C273-4661-8DC4-10B399BD2C37}" srcOrd="0" destOrd="0" presId="urn:microsoft.com/office/officeart/2005/8/layout/vList2"/>
    <dgm:cxn modelId="{EF9D8385-9168-4D95-9591-FDD1F9605DDF}" type="presOf" srcId="{FA904D63-CFCA-487A-B0A1-A87B0B7987F0}" destId="{BAEB683D-7E3B-447B-8137-DE487E19DADA}" srcOrd="0" destOrd="0" presId="urn:microsoft.com/office/officeart/2005/8/layout/vList2"/>
    <dgm:cxn modelId="{64E6B12B-02FD-4542-B7F4-CA46CC2573CC}" type="presParOf" srcId="{45D623A4-C273-4661-8DC4-10B399BD2C37}" destId="{BAEB683D-7E3B-447B-8137-DE487E19DAD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15749B-A689-419C-AC0A-7B9FFA88030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ru-RU"/>
        </a:p>
      </dgm:t>
    </dgm:pt>
    <dgm:pt modelId="{77E3B697-DB86-4A06-9ED7-7C802CD7AD12}">
      <dgm:prSet custT="1">
        <dgm:style>
          <a:lnRef idx="2">
            <a:schemeClr val="accent5">
              <a:shade val="50000"/>
            </a:schemeClr>
          </a:lnRef>
          <a:fillRef idx="1">
            <a:schemeClr val="accent5"/>
          </a:fillRef>
          <a:effectRef idx="0">
            <a:schemeClr val="accent5"/>
          </a:effectRef>
          <a:fontRef idx="minor">
            <a:schemeClr val="lt1"/>
          </a:fontRef>
        </dgm:style>
      </dgm:prSet>
      <dgm:spPr>
        <a:solidFill>
          <a:schemeClr val="accent6">
            <a:lumMod val="40000"/>
            <a:lumOff val="60000"/>
          </a:schemeClr>
        </a:solidFill>
      </dgm:spPr>
      <dgm:t>
        <a:bodyPr/>
        <a:lstStyle/>
        <a:p>
          <a:pPr rtl="0">
            <a:lnSpc>
              <a:spcPct val="150000"/>
            </a:lnSpc>
          </a:pPr>
          <a:endParaRPr lang="en-US" sz="1800" dirty="0" smtClean="0">
            <a:latin typeface="Times New Roman" panose="02020603050405020304" pitchFamily="18" charset="0"/>
            <a:cs typeface="Times New Roman" panose="02020603050405020304" pitchFamily="18" charset="0"/>
          </a:endParaRPr>
        </a:p>
        <a:p>
          <a:pPr rtl="0">
            <a:lnSpc>
              <a:spcPct val="150000"/>
            </a:lnSpc>
          </a:pPr>
          <a:endParaRPr lang="en-US" sz="1800" dirty="0" smtClean="0">
            <a:latin typeface="Times New Roman" panose="02020603050405020304" pitchFamily="18" charset="0"/>
            <a:cs typeface="Times New Roman" panose="02020603050405020304" pitchFamily="18" charset="0"/>
          </a:endParaRPr>
        </a:p>
        <a:p>
          <a:pPr rtl="0">
            <a:lnSpc>
              <a:spcPct val="150000"/>
            </a:lnSpc>
          </a:pPr>
          <a:r>
            <a:rPr lang="en-US" sz="1800" dirty="0" err="1" smtClean="0">
              <a:latin typeface="Times New Roman" panose="02020603050405020304" pitchFamily="18" charset="0"/>
              <a:cs typeface="Times New Roman" panose="02020603050405020304" pitchFamily="18" charset="0"/>
            </a:rPr>
            <a:t>Texnikumda</a:t>
          </a:r>
          <a:r>
            <a:rPr lang="en-US" sz="1800" dirty="0" smtClean="0">
              <a:latin typeface="Times New Roman" panose="02020603050405020304" pitchFamily="18" charset="0"/>
              <a:cs typeface="Times New Roman" panose="02020603050405020304" pitchFamily="18" charset="0"/>
            </a:rPr>
            <a:t> 16 </a:t>
          </a:r>
          <a:r>
            <a:rPr lang="en-US" sz="1800" dirty="0" err="1" smtClean="0">
              <a:latin typeface="Times New Roman" panose="02020603050405020304" pitchFamily="18" charset="0"/>
              <a:cs typeface="Times New Roman" panose="02020603050405020304" pitchFamily="18" charset="0"/>
            </a:rPr>
            <a:t>nafar</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pedagog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faoliyat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olib</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borib</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ulardan</a:t>
          </a:r>
          <a:r>
            <a:rPr lang="en-US" sz="1800" dirty="0" smtClean="0">
              <a:latin typeface="Times New Roman" panose="02020603050405020304" pitchFamily="18" charset="0"/>
              <a:cs typeface="Times New Roman" panose="02020603050405020304" pitchFamily="18" charset="0"/>
            </a:rPr>
            <a:t> 7 </a:t>
          </a:r>
          <a:r>
            <a:rPr lang="en-US" sz="1800" dirty="0" err="1" smtClean="0">
              <a:latin typeface="Times New Roman" panose="02020603050405020304" pitchFamily="18" charset="0"/>
              <a:cs typeface="Times New Roman" panose="02020603050405020304" pitchFamily="18" charset="0"/>
            </a:rPr>
            <a:t>nafari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asosiy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o’qituvchi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va</a:t>
          </a:r>
          <a:r>
            <a:rPr lang="en-US" sz="1800" dirty="0" smtClean="0">
              <a:latin typeface="Times New Roman" panose="02020603050405020304" pitchFamily="18" charset="0"/>
              <a:cs typeface="Times New Roman" panose="02020603050405020304" pitchFamily="18" charset="0"/>
            </a:rPr>
            <a:t> 9 </a:t>
          </a:r>
          <a:r>
            <a:rPr lang="en-US" sz="1800" dirty="0" err="1" smtClean="0">
              <a:latin typeface="Times New Roman" panose="02020603050405020304" pitchFamily="18" charset="0"/>
              <a:cs typeface="Times New Roman" panose="02020603050405020304" pitchFamily="18" charset="0"/>
            </a:rPr>
            <a:t>nafari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o’rindosh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o’qituvchi</a:t>
          </a:r>
          <a:r>
            <a:rPr lang="uz-Cyrl-UZ"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ularning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barchasi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oliy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ma’lumotli</a:t>
          </a:r>
          <a:r>
            <a:rPr lang="uz-Cyrl-UZ" sz="1800" dirty="0" smtClean="0">
              <a:latin typeface="Times New Roman" panose="02020603050405020304" pitchFamily="18" charset="0"/>
              <a:cs typeface="Times New Roman" panose="02020603050405020304" pitchFamily="18" charset="0"/>
            </a:rPr>
            <a:t> (100 %)</a:t>
          </a:r>
          <a:r>
            <a:rPr lang="uz-Latn-UZ" sz="1800" dirty="0" smtClean="0">
              <a:latin typeface="Times New Roman" panose="02020603050405020304" pitchFamily="18" charset="0"/>
              <a:cs typeface="Times New Roman" panose="02020603050405020304" pitchFamily="18" charset="0"/>
            </a:rPr>
            <a:t> </a:t>
          </a:r>
          <a:r>
            <a:rPr lang="ru-RU" sz="1800" dirty="0" smtClean="0">
              <a:latin typeface="Times New Roman" panose="02020603050405020304" pitchFamily="18" charset="0"/>
              <a:cs typeface="Times New Roman" panose="02020603050405020304" pitchFamily="18" charset="0"/>
            </a:rPr>
            <a:t/>
          </a:r>
          <a:br>
            <a:rPr lang="ru-RU" sz="1800" dirty="0" smtClean="0">
              <a:latin typeface="Times New Roman" panose="02020603050405020304" pitchFamily="18" charset="0"/>
              <a:cs typeface="Times New Roman" panose="02020603050405020304" pitchFamily="18" charset="0"/>
            </a:rPr>
          </a:br>
          <a:r>
            <a:rPr lang="ru-RU" sz="1800" dirty="0" smtClean="0">
              <a:latin typeface="Times New Roman" panose="02020603050405020304" pitchFamily="18" charset="0"/>
              <a:cs typeface="Times New Roman" panose="02020603050405020304" pitchFamily="18" charset="0"/>
            </a:rPr>
            <a:t>    </a:t>
          </a:r>
        </a:p>
        <a:p>
          <a:pPr rtl="0">
            <a:lnSpc>
              <a:spcPct val="150000"/>
            </a:lnSpc>
          </a:pPr>
          <a:r>
            <a:rPr lang="ru-RU" sz="18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dirty="0" err="1" smtClean="0">
              <a:solidFill>
                <a:schemeClr val="accent3">
                  <a:lumMod val="75000"/>
                </a:schemeClr>
              </a:solidFill>
              <a:latin typeface="Times New Roman" panose="02020603050405020304" pitchFamily="18" charset="0"/>
              <a:cs typeface="Times New Roman" panose="02020603050405020304" pitchFamily="18" charset="0"/>
            </a:rPr>
            <a:t>Shundan</a:t>
          </a:r>
          <a:r>
            <a:rPr lang="uz-Cyrl-UZ" sz="1800" dirty="0" smtClean="0">
              <a:solidFill>
                <a:schemeClr val="accent3">
                  <a:lumMod val="75000"/>
                </a:schemeClr>
              </a:solidFill>
              <a:latin typeface="Times New Roman" panose="02020603050405020304" pitchFamily="18" charset="0"/>
              <a:cs typeface="Times New Roman" panose="02020603050405020304" pitchFamily="18" charset="0"/>
            </a:rPr>
            <a:t>:</a:t>
          </a:r>
          <a:r>
            <a:rPr lang="uz-Latn-UZ" sz="1800" dirty="0" smtClean="0">
              <a:solidFill>
                <a:schemeClr val="accent3">
                  <a:lumMod val="75000"/>
                </a:schemeClr>
              </a:solidFill>
              <a:latin typeface="Times New Roman" panose="02020603050405020304" pitchFamily="18" charset="0"/>
              <a:cs typeface="Times New Roman" panose="02020603050405020304" pitchFamily="18" charset="0"/>
            </a:rPr>
            <a:t> </a:t>
          </a:r>
          <a:r>
            <a:rPr lang="ru-RU" sz="18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dirty="0" err="1" smtClean="0">
              <a:solidFill>
                <a:schemeClr val="accent3">
                  <a:lumMod val="75000"/>
                </a:schemeClr>
              </a:solidFill>
              <a:latin typeface="Times New Roman" panose="02020603050405020304" pitchFamily="18" charset="0"/>
              <a:cs typeface="Times New Roman" panose="02020603050405020304" pitchFamily="18" charset="0"/>
            </a:rPr>
            <a:t>Oliy</a:t>
          </a:r>
          <a:r>
            <a:rPr lang="en-US" sz="18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dirty="0" err="1" smtClean="0">
              <a:solidFill>
                <a:schemeClr val="accent3">
                  <a:lumMod val="75000"/>
                </a:schemeClr>
              </a:solidFill>
              <a:latin typeface="Times New Roman" panose="02020603050405020304" pitchFamily="18" charset="0"/>
              <a:cs typeface="Times New Roman" panose="02020603050405020304" pitchFamily="18" charset="0"/>
            </a:rPr>
            <a:t>malaka</a:t>
          </a:r>
          <a:r>
            <a:rPr lang="en-US" sz="18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dirty="0" err="1" smtClean="0">
              <a:solidFill>
                <a:schemeClr val="accent3">
                  <a:lumMod val="75000"/>
                </a:schemeClr>
              </a:solidFill>
              <a:latin typeface="Times New Roman" panose="02020603050405020304" pitchFamily="18" charset="0"/>
              <a:cs typeface="Times New Roman" panose="02020603050405020304" pitchFamily="18" charset="0"/>
            </a:rPr>
            <a:t>toifaliylar</a:t>
          </a:r>
          <a:r>
            <a:rPr lang="en-US" sz="18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dirty="0" err="1" smtClean="0">
              <a:solidFill>
                <a:schemeClr val="accent3">
                  <a:lumMod val="75000"/>
                </a:schemeClr>
              </a:solidFill>
              <a:latin typeface="Times New Roman" panose="02020603050405020304" pitchFamily="18" charset="0"/>
              <a:cs typeface="Times New Roman" panose="02020603050405020304" pitchFamily="18" charset="0"/>
            </a:rPr>
            <a:t>soni</a:t>
          </a:r>
          <a:r>
            <a:rPr lang="en-US" sz="1800" dirty="0" smtClean="0">
              <a:solidFill>
                <a:schemeClr val="accent3">
                  <a:lumMod val="75000"/>
                </a:schemeClr>
              </a:solidFill>
              <a:latin typeface="Times New Roman" panose="02020603050405020304" pitchFamily="18" charset="0"/>
              <a:cs typeface="Times New Roman" panose="02020603050405020304" pitchFamily="18" charset="0"/>
            </a:rPr>
            <a:t>-</a:t>
          </a:r>
          <a:r>
            <a:rPr lang="uz-Cyrl-UZ" sz="1800" dirty="0" smtClean="0">
              <a:latin typeface="Times New Roman" panose="02020603050405020304" pitchFamily="18" charset="0"/>
              <a:cs typeface="Times New Roman" panose="02020603050405020304" pitchFamily="18" charset="0"/>
            </a:rPr>
            <a:t> </a:t>
          </a:r>
          <a:r>
            <a:rPr lang="ru-RU" sz="1800" dirty="0" smtClean="0">
              <a:latin typeface="Times New Roman" panose="02020603050405020304" pitchFamily="18" charset="0"/>
              <a:cs typeface="Times New Roman" panose="02020603050405020304" pitchFamily="18" charset="0"/>
            </a:rPr>
            <a:t/>
          </a:r>
          <a:br>
            <a:rPr lang="ru-RU" sz="1800" dirty="0" smtClean="0">
              <a:latin typeface="Times New Roman" panose="02020603050405020304" pitchFamily="18" charset="0"/>
              <a:cs typeface="Times New Roman" panose="02020603050405020304" pitchFamily="18" charset="0"/>
            </a:rPr>
          </a:br>
          <a:r>
            <a:rPr lang="uz-Cyrl-UZ" sz="1800" dirty="0" smtClean="0">
              <a:latin typeface="Times New Roman" panose="02020603050405020304" pitchFamily="18" charset="0"/>
              <a:cs typeface="Times New Roman" panose="02020603050405020304" pitchFamily="18" charset="0"/>
            </a:rPr>
            <a:t>                           </a:t>
          </a:r>
          <a:r>
            <a:rPr lang="uz-Latn-UZ" sz="1800" dirty="0" smtClean="0">
              <a:latin typeface="Times New Roman" panose="02020603050405020304" pitchFamily="18" charset="0"/>
              <a:cs typeface="Times New Roman" panose="02020603050405020304" pitchFamily="18" charset="0"/>
            </a:rPr>
            <a:t>1-</a:t>
          </a:r>
          <a:r>
            <a:rPr lang="en-US" sz="1800" dirty="0" err="1" smtClean="0">
              <a:latin typeface="Times New Roman" panose="02020603050405020304" pitchFamily="18" charset="0"/>
              <a:cs typeface="Times New Roman" panose="02020603050405020304" pitchFamily="18" charset="0"/>
            </a:rPr>
            <a:t>malaka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toifalilar</a:t>
          </a:r>
          <a:r>
            <a:rPr lang="en-US" sz="1800" dirty="0" smtClean="0">
              <a:latin typeface="Times New Roman" panose="02020603050405020304" pitchFamily="18" charset="0"/>
              <a:cs typeface="Times New Roman" panose="02020603050405020304" pitchFamily="18" charset="0"/>
            </a:rPr>
            <a:t> 1 </a:t>
          </a:r>
          <a:r>
            <a:rPr lang="en-US" sz="1800" dirty="0" err="1" smtClean="0">
              <a:latin typeface="Times New Roman" panose="02020603050405020304" pitchFamily="18" charset="0"/>
              <a:cs typeface="Times New Roman" panose="02020603050405020304" pitchFamily="18" charset="0"/>
            </a:rPr>
            <a:t>nafar</a:t>
          </a:r>
          <a:r>
            <a:rPr lang="uz-Latn-UZ" sz="1800" dirty="0" smtClean="0">
              <a:latin typeface="Times New Roman" panose="02020603050405020304" pitchFamily="18" charset="0"/>
              <a:cs typeface="Times New Roman" panose="02020603050405020304" pitchFamily="18" charset="0"/>
            </a:rPr>
            <a:t>,</a:t>
          </a:r>
          <a:r>
            <a:rPr lang="ru-RU" sz="1800" dirty="0" smtClean="0">
              <a:latin typeface="Times New Roman" panose="02020603050405020304" pitchFamily="18" charset="0"/>
              <a:cs typeface="Times New Roman" panose="02020603050405020304" pitchFamily="18" charset="0"/>
            </a:rPr>
            <a:t/>
          </a:r>
          <a:br>
            <a:rPr lang="ru-RU" sz="1800" dirty="0" smtClean="0">
              <a:latin typeface="Times New Roman" panose="02020603050405020304" pitchFamily="18" charset="0"/>
              <a:cs typeface="Times New Roman" panose="02020603050405020304" pitchFamily="18" charset="0"/>
            </a:rPr>
          </a:br>
          <a:r>
            <a:rPr lang="uz-Cyrl-UZ" sz="1800" dirty="0" smtClean="0">
              <a:latin typeface="Times New Roman" panose="02020603050405020304" pitchFamily="18" charset="0"/>
              <a:cs typeface="Times New Roman" panose="02020603050405020304" pitchFamily="18" charset="0"/>
            </a:rPr>
            <a:t>                           </a:t>
          </a:r>
          <a:r>
            <a:rPr lang="uz-Latn-UZ" sz="1800" dirty="0" smtClean="0">
              <a:latin typeface="Times New Roman" panose="02020603050405020304" pitchFamily="18" charset="0"/>
              <a:cs typeface="Times New Roman" panose="02020603050405020304" pitchFamily="18" charset="0"/>
            </a:rPr>
            <a:t>2-</a:t>
          </a:r>
          <a:r>
            <a:rPr lang="en-US" sz="1800" dirty="0" err="1" smtClean="0">
              <a:latin typeface="Times New Roman" panose="02020603050405020304" pitchFamily="18" charset="0"/>
              <a:cs typeface="Times New Roman" panose="02020603050405020304" pitchFamily="18" charset="0"/>
            </a:rPr>
            <a:t>malaka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toifalilar</a:t>
          </a:r>
          <a:r>
            <a:rPr lang="en-US" sz="1800" dirty="0" smtClean="0">
              <a:latin typeface="Times New Roman" panose="02020603050405020304" pitchFamily="18" charset="0"/>
              <a:cs typeface="Times New Roman" panose="02020603050405020304" pitchFamily="18" charset="0"/>
            </a:rPr>
            <a:t> 1 </a:t>
          </a:r>
          <a:r>
            <a:rPr lang="en-US" sz="1800" dirty="0" err="1" smtClean="0">
              <a:latin typeface="Times New Roman" panose="02020603050405020304" pitchFamily="18" charset="0"/>
              <a:cs typeface="Times New Roman" panose="02020603050405020304" pitchFamily="18" charset="0"/>
            </a:rPr>
            <a:t>nafar</a:t>
          </a:r>
          <a:r>
            <a:rPr lang="uz-Latn-UZ" sz="1800" dirty="0" smtClean="0">
              <a:latin typeface="Times New Roman" panose="02020603050405020304" pitchFamily="18" charset="0"/>
              <a:cs typeface="Times New Roman" panose="02020603050405020304" pitchFamily="18" charset="0"/>
            </a:rPr>
            <a:t>,</a:t>
          </a:r>
          <a:r>
            <a:rPr lang="ru-RU" sz="1800" dirty="0" smtClean="0">
              <a:latin typeface="Times New Roman" panose="02020603050405020304" pitchFamily="18" charset="0"/>
              <a:cs typeface="Times New Roman" panose="02020603050405020304" pitchFamily="18" charset="0"/>
            </a:rPr>
            <a:t/>
          </a:r>
          <a:br>
            <a:rPr lang="ru-RU" sz="1800" dirty="0" smtClean="0">
              <a:latin typeface="Times New Roman" panose="02020603050405020304" pitchFamily="18" charset="0"/>
              <a:cs typeface="Times New Roman" panose="02020603050405020304" pitchFamily="18" charset="0"/>
            </a:rPr>
          </a:br>
          <a:r>
            <a:rPr lang="ru-RU" sz="1800" dirty="0" smtClean="0">
              <a:latin typeface="Times New Roman" panose="02020603050405020304" pitchFamily="18" charset="0"/>
              <a:cs typeface="Times New Roman" panose="02020603050405020304" pitchFamily="18" charset="0"/>
            </a:rPr>
            <a:t/>
          </a:r>
          <a:br>
            <a:rPr lang="ru-RU" sz="1800" dirty="0" smtClean="0">
              <a:latin typeface="Times New Roman" panose="02020603050405020304" pitchFamily="18" charset="0"/>
              <a:cs typeface="Times New Roman" panose="02020603050405020304" pitchFamily="18" charset="0"/>
            </a:rPr>
          </a:br>
          <a:r>
            <a:rPr lang="uz-Cyrl-UZ"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Mutaxasisslar</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soni</a:t>
          </a:r>
          <a:r>
            <a:rPr lang="en-US" sz="1800" dirty="0" smtClean="0">
              <a:latin typeface="Times New Roman" panose="02020603050405020304" pitchFamily="18" charset="0"/>
              <a:cs typeface="Times New Roman" panose="02020603050405020304" pitchFamily="18" charset="0"/>
            </a:rPr>
            <a:t> 14 </a:t>
          </a:r>
          <a:r>
            <a:rPr lang="en-US" sz="1800" dirty="0" err="1" smtClean="0">
              <a:latin typeface="Times New Roman" panose="02020603050405020304" pitchFamily="18" charset="0"/>
              <a:cs typeface="Times New Roman" panose="02020603050405020304" pitchFamily="18" charset="0"/>
            </a:rPr>
            <a:t>nafar</a:t>
          </a:r>
          <a:r>
            <a:rPr lang="en-US" sz="1800" dirty="0" smtClean="0">
              <a:latin typeface="Times New Roman" panose="02020603050405020304" pitchFamily="18" charset="0"/>
              <a:cs typeface="Times New Roman" panose="02020603050405020304" pitchFamily="18" charset="0"/>
            </a:rPr>
            <a:t>.</a:t>
          </a:r>
          <a:r>
            <a:rPr lang="ru-RU" sz="1800" dirty="0" smtClean="0">
              <a:latin typeface="Times New Roman" panose="02020603050405020304" pitchFamily="18" charset="0"/>
              <a:cs typeface="Times New Roman" panose="02020603050405020304" pitchFamily="18" charset="0"/>
            </a:rPr>
            <a:t/>
          </a:r>
          <a:br>
            <a:rPr lang="ru-RU" sz="1800" dirty="0" smtClean="0">
              <a:latin typeface="Times New Roman" panose="02020603050405020304" pitchFamily="18" charset="0"/>
              <a:cs typeface="Times New Roman" panose="02020603050405020304" pitchFamily="18" charset="0"/>
            </a:rPr>
          </a:br>
          <a:r>
            <a:rPr lang="uz-Cyrl-UZ"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Nomutaxassis</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o’qituvchi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yo’q</a:t>
          </a:r>
          <a:r>
            <a:rPr lang="ru-RU" sz="1800" dirty="0" smtClean="0">
              <a:latin typeface="Times New Roman" panose="02020603050405020304" pitchFamily="18" charset="0"/>
              <a:cs typeface="Times New Roman" panose="02020603050405020304" pitchFamily="18" charset="0"/>
            </a:rPr>
            <a:t>.</a:t>
          </a:r>
          <a:br>
            <a:rPr lang="ru-RU" sz="1800" dirty="0" smtClean="0">
              <a:latin typeface="Times New Roman" panose="02020603050405020304" pitchFamily="18" charset="0"/>
              <a:cs typeface="Times New Roman" panose="02020603050405020304" pitchFamily="18" charset="0"/>
            </a:rPr>
          </a:br>
          <a:r>
            <a:rPr lang="uz-Cyrl-UZ" sz="1800" dirty="0" smtClean="0">
              <a:latin typeface="Times New Roman" panose="02020603050405020304" pitchFamily="18" charset="0"/>
              <a:cs typeface="Times New Roman" panose="02020603050405020304" pitchFamily="18" charset="0"/>
            </a:rPr>
            <a:t> </a:t>
          </a:r>
          <a:r>
            <a:rPr lang="ru-RU" sz="1800" dirty="0" smtClean="0">
              <a:latin typeface="Times New Roman" panose="02020603050405020304" pitchFamily="18" charset="0"/>
              <a:cs typeface="Times New Roman" panose="02020603050405020304" pitchFamily="18" charset="0"/>
            </a:rPr>
            <a:t/>
          </a:r>
          <a:br>
            <a:rPr lang="ru-RU" sz="1800" dirty="0" smtClean="0">
              <a:latin typeface="Times New Roman" panose="02020603050405020304" pitchFamily="18" charset="0"/>
              <a:cs typeface="Times New Roman" panose="02020603050405020304" pitchFamily="18" charset="0"/>
            </a:rPr>
          </a:br>
          <a:endParaRPr lang="ru-RU" sz="1800" dirty="0">
            <a:latin typeface="Times New Roman" panose="02020603050405020304" pitchFamily="18" charset="0"/>
            <a:cs typeface="Times New Roman" panose="02020603050405020304" pitchFamily="18" charset="0"/>
          </a:endParaRPr>
        </a:p>
      </dgm:t>
    </dgm:pt>
    <dgm:pt modelId="{E3D6D4F7-645E-41CA-A427-575CDBC655E4}" type="parTrans" cxnId="{5357B558-D6EB-4890-A8F9-71DE3FB8A4E4}">
      <dgm:prSet/>
      <dgm:spPr/>
      <dgm:t>
        <a:bodyPr/>
        <a:lstStyle/>
        <a:p>
          <a:endParaRPr lang="ru-RU"/>
        </a:p>
      </dgm:t>
    </dgm:pt>
    <dgm:pt modelId="{F330E687-7707-4A76-AE2A-DC0D8FA041AD}" type="sibTrans" cxnId="{5357B558-D6EB-4890-A8F9-71DE3FB8A4E4}">
      <dgm:prSet/>
      <dgm:spPr/>
      <dgm:t>
        <a:bodyPr/>
        <a:lstStyle/>
        <a:p>
          <a:endParaRPr lang="ru-RU"/>
        </a:p>
      </dgm:t>
    </dgm:pt>
    <dgm:pt modelId="{FEEF9444-3D98-401E-9FDF-ABA289AB69E9}" type="pres">
      <dgm:prSet presAssocID="{E715749B-A689-419C-AC0A-7B9FFA880305}" presName="Name0" presStyleCnt="0">
        <dgm:presLayoutVars>
          <dgm:chMax val="7"/>
          <dgm:dir/>
          <dgm:animLvl val="lvl"/>
          <dgm:resizeHandles val="exact"/>
        </dgm:presLayoutVars>
      </dgm:prSet>
      <dgm:spPr/>
      <dgm:t>
        <a:bodyPr/>
        <a:lstStyle/>
        <a:p>
          <a:endParaRPr lang="ru-RU"/>
        </a:p>
      </dgm:t>
    </dgm:pt>
    <dgm:pt modelId="{6EF0EA15-ECD9-485E-8543-264CDA9C3223}" type="pres">
      <dgm:prSet presAssocID="{77E3B697-DB86-4A06-9ED7-7C802CD7AD12}" presName="circle1" presStyleLbl="node1" presStyleIdx="0" presStyleCnt="1">
        <dgm:style>
          <a:lnRef idx="2">
            <a:schemeClr val="accent4">
              <a:shade val="50000"/>
            </a:schemeClr>
          </a:lnRef>
          <a:fillRef idx="1">
            <a:schemeClr val="accent4"/>
          </a:fillRef>
          <a:effectRef idx="0">
            <a:schemeClr val="accent4"/>
          </a:effectRef>
          <a:fontRef idx="minor">
            <a:schemeClr val="lt1"/>
          </a:fontRef>
        </dgm:style>
      </dgm:prSet>
      <dgm:spPr>
        <a:solidFill>
          <a:schemeClr val="accent5">
            <a:lumMod val="20000"/>
            <a:lumOff val="80000"/>
          </a:schemeClr>
        </a:solidFill>
      </dgm:spPr>
      <dgm:t>
        <a:bodyPr/>
        <a:lstStyle/>
        <a:p>
          <a:endParaRPr lang="ru-RU"/>
        </a:p>
      </dgm:t>
    </dgm:pt>
    <dgm:pt modelId="{4FBF825C-AD17-4ECD-9D71-71638633C779}" type="pres">
      <dgm:prSet presAssocID="{77E3B697-DB86-4A06-9ED7-7C802CD7AD12}" presName="space" presStyleCnt="0"/>
      <dgm:spPr/>
    </dgm:pt>
    <dgm:pt modelId="{0E9C20D0-767C-4B17-A19C-27E06A5654BB}" type="pres">
      <dgm:prSet presAssocID="{77E3B697-DB86-4A06-9ED7-7C802CD7AD12}" presName="rect1" presStyleLbl="alignAcc1" presStyleIdx="0" presStyleCnt="1"/>
      <dgm:spPr/>
      <dgm:t>
        <a:bodyPr/>
        <a:lstStyle/>
        <a:p>
          <a:endParaRPr lang="ru-RU"/>
        </a:p>
      </dgm:t>
    </dgm:pt>
    <dgm:pt modelId="{852A0469-8962-4549-B0B4-38A2423D0689}" type="pres">
      <dgm:prSet presAssocID="{77E3B697-DB86-4A06-9ED7-7C802CD7AD12}" presName="rect1ParTxNoCh" presStyleLbl="alignAcc1" presStyleIdx="0" presStyleCnt="1">
        <dgm:presLayoutVars>
          <dgm:chMax val="1"/>
          <dgm:bulletEnabled val="1"/>
        </dgm:presLayoutVars>
      </dgm:prSet>
      <dgm:spPr/>
      <dgm:t>
        <a:bodyPr/>
        <a:lstStyle/>
        <a:p>
          <a:endParaRPr lang="ru-RU"/>
        </a:p>
      </dgm:t>
    </dgm:pt>
  </dgm:ptLst>
  <dgm:cxnLst>
    <dgm:cxn modelId="{5DFC41D6-CFA7-48B2-8C20-335A798F6145}" type="presOf" srcId="{77E3B697-DB86-4A06-9ED7-7C802CD7AD12}" destId="{0E9C20D0-767C-4B17-A19C-27E06A5654BB}" srcOrd="0" destOrd="0" presId="urn:microsoft.com/office/officeart/2005/8/layout/target3"/>
    <dgm:cxn modelId="{866E03CB-229F-44B5-B499-DB4F058A37BB}" type="presOf" srcId="{E715749B-A689-419C-AC0A-7B9FFA880305}" destId="{FEEF9444-3D98-401E-9FDF-ABA289AB69E9}" srcOrd="0" destOrd="0" presId="urn:microsoft.com/office/officeart/2005/8/layout/target3"/>
    <dgm:cxn modelId="{5357B558-D6EB-4890-A8F9-71DE3FB8A4E4}" srcId="{E715749B-A689-419C-AC0A-7B9FFA880305}" destId="{77E3B697-DB86-4A06-9ED7-7C802CD7AD12}" srcOrd="0" destOrd="0" parTransId="{E3D6D4F7-645E-41CA-A427-575CDBC655E4}" sibTransId="{F330E687-7707-4A76-AE2A-DC0D8FA041AD}"/>
    <dgm:cxn modelId="{B26C1344-0C66-4A7E-83D9-6E757319F28B}" type="presOf" srcId="{77E3B697-DB86-4A06-9ED7-7C802CD7AD12}" destId="{852A0469-8962-4549-B0B4-38A2423D0689}" srcOrd="1" destOrd="0" presId="urn:microsoft.com/office/officeart/2005/8/layout/target3"/>
    <dgm:cxn modelId="{2B053C33-B034-4F18-AB98-907DC9BCC2EB}" type="presParOf" srcId="{FEEF9444-3D98-401E-9FDF-ABA289AB69E9}" destId="{6EF0EA15-ECD9-485E-8543-264CDA9C3223}" srcOrd="0" destOrd="0" presId="urn:microsoft.com/office/officeart/2005/8/layout/target3"/>
    <dgm:cxn modelId="{15895FD6-767A-42F5-BF98-C4A0461E8E52}" type="presParOf" srcId="{FEEF9444-3D98-401E-9FDF-ABA289AB69E9}" destId="{4FBF825C-AD17-4ECD-9D71-71638633C779}" srcOrd="1" destOrd="0" presId="urn:microsoft.com/office/officeart/2005/8/layout/target3"/>
    <dgm:cxn modelId="{2691AA96-67AF-41FB-ABD4-2731B1C2CC0E}" type="presParOf" srcId="{FEEF9444-3D98-401E-9FDF-ABA289AB69E9}" destId="{0E9C20D0-767C-4B17-A19C-27E06A5654BB}" srcOrd="2" destOrd="0" presId="urn:microsoft.com/office/officeart/2005/8/layout/target3"/>
    <dgm:cxn modelId="{906294A2-91D6-4292-8940-B6A4AD41B1A0}" type="presParOf" srcId="{FEEF9444-3D98-401E-9FDF-ABA289AB69E9}" destId="{852A0469-8962-4549-B0B4-38A2423D0689}"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9E3FF1-3065-4CA3-BFC3-D59E201C70E4}" type="doc">
      <dgm:prSet loTypeId="urn:microsoft.com/office/officeart/2008/layout/AscendingPictureAccentProcess" loCatId="process" qsTypeId="urn:microsoft.com/office/officeart/2005/8/quickstyle/simple4" qsCatId="simple" csTypeId="urn:microsoft.com/office/officeart/2005/8/colors/accent1_2" csCatId="accent1" phldr="1"/>
      <dgm:spPr/>
      <dgm:t>
        <a:bodyPr/>
        <a:lstStyle/>
        <a:p>
          <a:endParaRPr lang="ru-RU"/>
        </a:p>
      </dgm:t>
    </dgm:pt>
    <dgm:pt modelId="{7781D6BF-F1DC-4F02-9832-FD74A3A46A02}">
      <dgm:prSet custT="1"/>
      <dgm:spPr>
        <a:solidFill>
          <a:schemeClr val="accent5">
            <a:lumMod val="40000"/>
            <a:lumOff val="60000"/>
          </a:schemeClr>
        </a:solidFill>
      </dgm:spPr>
      <dgm:t>
        <a:bodyPr/>
        <a:lstStyle/>
        <a:p>
          <a:pPr rtl="0">
            <a:lnSpc>
              <a:spcPct val="90000"/>
            </a:lnSpc>
          </a:pPr>
          <a:endParaRPr lang="en-US" sz="2400" b="1" dirty="0" smtClean="0">
            <a:solidFill>
              <a:schemeClr val="accent1">
                <a:lumMod val="50000"/>
              </a:schemeClr>
            </a:solidFill>
            <a:latin typeface="Times New Roman" panose="02020603050405020304" pitchFamily="18" charset="0"/>
            <a:ea typeface="Calibri Light" panose="020F0302020204030204" pitchFamily="34" charset="0"/>
            <a:cs typeface="Times New Roman" panose="02020603050405020304" pitchFamily="18" charset="0"/>
          </a:endParaRPr>
        </a:p>
        <a:p>
          <a:pPr rtl="0">
            <a:lnSpc>
              <a:spcPct val="90000"/>
            </a:lnSpc>
          </a:pPr>
          <a:r>
            <a:rPr lang="en-US" sz="2400" b="1" dirty="0" smtClean="0">
              <a:solidFill>
                <a:schemeClr val="accent1">
                  <a:lumMod val="50000"/>
                </a:schemeClr>
              </a:solidFill>
              <a:latin typeface="Times New Roman" panose="02020603050405020304" pitchFamily="18" charset="0"/>
              <a:ea typeface="Calibri Light" panose="020F0302020204030204" pitchFamily="34" charset="0"/>
              <a:cs typeface="Times New Roman" panose="02020603050405020304" pitchFamily="18" charset="0"/>
            </a:rPr>
            <a:t>TEXNIKUMDA QUYIDAGI YO’NALISHLAR MAVJUD:</a:t>
          </a:r>
        </a:p>
        <a:p>
          <a:pPr rtl="0">
            <a:lnSpc>
              <a:spcPct val="150000"/>
            </a:lnSpc>
          </a:pP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KUNDUZGI TA’LIM:</a:t>
          </a:r>
          <a:r>
            <a:rPr lang="ru-RU"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1.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Kompyuter</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injiniring</a:t>
          </a:r>
          <a:r>
            <a:rPr lang="ru-RU"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2.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Telekommunikatsiya</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texnologiyalari</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Telekommunikatsiya</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Teleradioeshittirish,Mobil</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aloqa</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a:t>
          </a:r>
          <a:r>
            <a:rPr lang="ru-RU"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3.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Buxgalteriya</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hisobi</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va</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audit</a:t>
          </a:r>
          <a:r>
            <a:rPr lang="ru-RU"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4.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Maktabgacha</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ta’lim</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tashkiloti</a:t>
          </a:r>
          <a:r>
            <a:rPr lang="en-US" sz="2400" b="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uslubchisi</a:t>
          </a:r>
          <a:r>
            <a:rPr lang="ru-RU" sz="24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endParaRPr lang="ru-RU" sz="2400" dirty="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endParaRPr>
        </a:p>
      </dgm:t>
    </dgm:pt>
    <dgm:pt modelId="{A0E5D812-5C59-4E67-B9EA-BE161814062F}" type="parTrans" cxnId="{76761E54-CC52-4B23-BBEC-50B97ACBBE1B}">
      <dgm:prSet/>
      <dgm:spPr/>
      <dgm:t>
        <a:bodyPr/>
        <a:lstStyle/>
        <a:p>
          <a:endParaRPr lang="ru-RU"/>
        </a:p>
      </dgm:t>
    </dgm:pt>
    <dgm:pt modelId="{55300859-F2F5-4CC2-B7FC-BB8438FBA557}" type="sibTrans" cxnId="{76761E54-CC52-4B23-BBEC-50B97ACBBE1B}">
      <dgm:prSet/>
      <dgm:spPr>
        <a:blipFill rotWithShape="1">
          <a:blip xmlns:r="http://schemas.openxmlformats.org/officeDocument/2006/relationships" r:embed="rId1"/>
          <a:stretch>
            <a:fillRect/>
          </a:stretch>
        </a:blipFill>
      </dgm:spPr>
      <dgm:t>
        <a:bodyPr/>
        <a:lstStyle/>
        <a:p>
          <a:endParaRPr lang="ru-RU"/>
        </a:p>
      </dgm:t>
    </dgm:pt>
    <dgm:pt modelId="{6419475D-F44C-4E70-A449-227EAD9BBB37}" type="pres">
      <dgm:prSet presAssocID="{B99E3FF1-3065-4CA3-BFC3-D59E201C70E4}" presName="Name0" presStyleCnt="0">
        <dgm:presLayoutVars>
          <dgm:chMax val="7"/>
          <dgm:chPref val="7"/>
          <dgm:dir/>
        </dgm:presLayoutVars>
      </dgm:prSet>
      <dgm:spPr/>
      <dgm:t>
        <a:bodyPr/>
        <a:lstStyle/>
        <a:p>
          <a:endParaRPr lang="ru-RU"/>
        </a:p>
      </dgm:t>
    </dgm:pt>
    <dgm:pt modelId="{407EEDEA-1B64-47C3-BD79-8EB12BE900A2}" type="pres">
      <dgm:prSet presAssocID="{7781D6BF-F1DC-4F02-9832-FD74A3A46A02}" presName="parTx1" presStyleLbl="node1" presStyleIdx="0" presStyleCnt="1" custScaleY="270447" custLinFactNeighborX="4269" custLinFactNeighborY="-7535"/>
      <dgm:spPr/>
      <dgm:t>
        <a:bodyPr/>
        <a:lstStyle/>
        <a:p>
          <a:endParaRPr lang="ru-RU"/>
        </a:p>
      </dgm:t>
    </dgm:pt>
    <dgm:pt modelId="{A2FC691D-2189-41E2-ABE5-D1FF42538C00}" type="pres">
      <dgm:prSet presAssocID="{55300859-F2F5-4CC2-B7FC-BB8438FBA557}" presName="picture1" presStyleCnt="0"/>
      <dgm:spPr/>
    </dgm:pt>
    <dgm:pt modelId="{2EF7484F-AB87-4A02-9297-E2AB81079552}" type="pres">
      <dgm:prSet presAssocID="{55300859-F2F5-4CC2-B7FC-BB8438FBA557}" presName="imageRepeatNode" presStyleLbl="fgImgPlace1" presStyleIdx="0" presStyleCnt="1" custScaleX="111263" custScaleY="104115" custLinFactNeighborX="-4948" custLinFactNeighborY="9275"/>
      <dgm:spPr/>
      <dgm:t>
        <a:bodyPr/>
        <a:lstStyle/>
        <a:p>
          <a:endParaRPr lang="ru-RU"/>
        </a:p>
      </dgm:t>
    </dgm:pt>
  </dgm:ptLst>
  <dgm:cxnLst>
    <dgm:cxn modelId="{E1FEDCB3-9961-4305-94CD-DB745B866719}" type="presOf" srcId="{B99E3FF1-3065-4CA3-BFC3-D59E201C70E4}" destId="{6419475D-F44C-4E70-A449-227EAD9BBB37}" srcOrd="0" destOrd="0" presId="urn:microsoft.com/office/officeart/2008/layout/AscendingPictureAccentProcess"/>
    <dgm:cxn modelId="{E6D85045-D910-47FF-AF5E-325F2857FE96}" type="presOf" srcId="{55300859-F2F5-4CC2-B7FC-BB8438FBA557}" destId="{2EF7484F-AB87-4A02-9297-E2AB81079552}" srcOrd="0" destOrd="0" presId="urn:microsoft.com/office/officeart/2008/layout/AscendingPictureAccentProcess"/>
    <dgm:cxn modelId="{8C961670-E9BD-4C84-948E-DD06B6856C09}" type="presOf" srcId="{7781D6BF-F1DC-4F02-9832-FD74A3A46A02}" destId="{407EEDEA-1B64-47C3-BD79-8EB12BE900A2}" srcOrd="0" destOrd="0" presId="urn:microsoft.com/office/officeart/2008/layout/AscendingPictureAccentProcess"/>
    <dgm:cxn modelId="{76761E54-CC52-4B23-BBEC-50B97ACBBE1B}" srcId="{B99E3FF1-3065-4CA3-BFC3-D59E201C70E4}" destId="{7781D6BF-F1DC-4F02-9832-FD74A3A46A02}" srcOrd="0" destOrd="0" parTransId="{A0E5D812-5C59-4E67-B9EA-BE161814062F}" sibTransId="{55300859-F2F5-4CC2-B7FC-BB8438FBA557}"/>
    <dgm:cxn modelId="{D885017F-6CA5-4886-B300-B26D04735F69}" type="presParOf" srcId="{6419475D-F44C-4E70-A449-227EAD9BBB37}" destId="{407EEDEA-1B64-47C3-BD79-8EB12BE900A2}" srcOrd="0" destOrd="0" presId="urn:microsoft.com/office/officeart/2008/layout/AscendingPictureAccentProcess"/>
    <dgm:cxn modelId="{449DB8B6-3F29-429A-BF03-93DD7DA553B6}" type="presParOf" srcId="{6419475D-F44C-4E70-A449-227EAD9BBB37}" destId="{A2FC691D-2189-41E2-ABE5-D1FF42538C00}" srcOrd="1" destOrd="0" presId="urn:microsoft.com/office/officeart/2008/layout/AscendingPictureAccentProcess"/>
    <dgm:cxn modelId="{CF9E60F9-F6FB-4931-B31E-1CEDC479C8E7}" type="presParOf" srcId="{A2FC691D-2189-41E2-ABE5-D1FF42538C00}" destId="{2EF7484F-AB87-4A02-9297-E2AB81079552}"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D241C-ABCA-4B8C-AC6E-D05E7B229535}">
      <dsp:nvSpPr>
        <dsp:cNvPr id="0" name=""/>
        <dsp:cNvSpPr/>
      </dsp:nvSpPr>
      <dsp:spPr>
        <a:xfrm>
          <a:off x="-6960934" y="-1156205"/>
          <a:ext cx="9003143" cy="9003143"/>
        </a:xfrm>
        <a:prstGeom prst="blockArc">
          <a:avLst>
            <a:gd name="adj1" fmla="val 18900000"/>
            <a:gd name="adj2" fmla="val 2700000"/>
            <a:gd name="adj3" fmla="val 24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1B690D-D6EE-45A0-8F32-55830DE91784}">
      <dsp:nvSpPr>
        <dsp:cNvPr id="0" name=""/>
        <dsp:cNvSpPr/>
      </dsp:nvSpPr>
      <dsp:spPr>
        <a:xfrm>
          <a:off x="1983138" y="1769992"/>
          <a:ext cx="8758377" cy="317302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5384" tIns="45720" rIns="45720" bIns="45720" numCol="1" spcCol="1270" anchor="ctr" anchorCtr="0">
          <a:noAutofit/>
        </a:bodyPr>
        <a:lstStyle/>
        <a:p>
          <a:pPr lvl="0" algn="l" defTabSz="800100" rtl="0">
            <a:lnSpc>
              <a:spcPct val="150000"/>
            </a:lnSpc>
            <a:spcBef>
              <a:spcPct val="0"/>
            </a:spcBef>
            <a:spcAft>
              <a:spcPct val="35000"/>
            </a:spcAft>
          </a:pPr>
          <a:r>
            <a:rPr lang="uz-Cyrl-UZ" sz="1800" b="1" kern="1200" dirty="0" smtClean="0">
              <a:solidFill>
                <a:schemeClr val="tx2"/>
              </a:solidFill>
              <a:latin typeface="Times New Roman" panose="02020603050405020304" pitchFamily="18" charset="0"/>
              <a:cs typeface="Times New Roman" panose="02020603050405020304" pitchFamily="18" charset="0"/>
            </a:rPr>
            <a:t>UrDU huzuridagi</a:t>
          </a:r>
          <a:r>
            <a:rPr lang="en-US" sz="1800" b="1" kern="1200" dirty="0" smtClean="0">
              <a:solidFill>
                <a:schemeClr val="tx2"/>
              </a:solidFill>
              <a:latin typeface="Times New Roman" panose="02020603050405020304" pitchFamily="18" charset="0"/>
              <a:cs typeface="Times New Roman" panose="02020603050405020304" pitchFamily="18" charset="0"/>
            </a:rPr>
            <a:t> </a:t>
          </a:r>
          <a:r>
            <a:rPr lang="en-US" sz="1800" b="1" kern="1200" dirty="0" err="1" smtClean="0">
              <a:solidFill>
                <a:schemeClr val="tx2"/>
              </a:solidFill>
              <a:latin typeface="Times New Roman" panose="02020603050405020304" pitchFamily="18" charset="0"/>
              <a:cs typeface="Times New Roman" panose="02020603050405020304" pitchFamily="18" charset="0"/>
            </a:rPr>
            <a:t>Urganch</a:t>
          </a:r>
          <a:r>
            <a:rPr lang="en-US" sz="1800" b="1" kern="1200" dirty="0" smtClean="0">
              <a:solidFill>
                <a:schemeClr val="tx2"/>
              </a:solidFill>
              <a:latin typeface="Times New Roman" panose="02020603050405020304" pitchFamily="18" charset="0"/>
              <a:cs typeface="Times New Roman" panose="02020603050405020304" pitchFamily="18" charset="0"/>
            </a:rPr>
            <a:t> </a:t>
          </a:r>
          <a:r>
            <a:rPr lang="en-US" sz="1800" b="1" kern="1200" dirty="0" err="1" smtClean="0">
              <a:solidFill>
                <a:schemeClr val="tx2"/>
              </a:solidFill>
              <a:latin typeface="Times New Roman" panose="02020603050405020304" pitchFamily="18" charset="0"/>
              <a:cs typeface="Times New Roman" panose="02020603050405020304" pitchFamily="18" charset="0"/>
            </a:rPr>
            <a:t>tumani</a:t>
          </a:r>
          <a:r>
            <a:rPr lang="en-US" sz="1800" b="1" kern="1200" dirty="0" smtClean="0">
              <a:solidFill>
                <a:schemeClr val="tx2"/>
              </a:solidFill>
              <a:latin typeface="Times New Roman" panose="02020603050405020304" pitchFamily="18" charset="0"/>
              <a:cs typeface="Times New Roman" panose="02020603050405020304" pitchFamily="18" charset="0"/>
            </a:rPr>
            <a:t> </a:t>
          </a:r>
          <a:r>
            <a:rPr lang="en-US" sz="1800" b="1" kern="1200" dirty="0" err="1" smtClean="0">
              <a:solidFill>
                <a:schemeClr val="tx2"/>
              </a:solidFill>
              <a:latin typeface="Times New Roman" panose="02020603050405020304" pitchFamily="18" charset="0"/>
              <a:cs typeface="Times New Roman" panose="02020603050405020304" pitchFamily="18" charset="0"/>
            </a:rPr>
            <a:t>ko’p</a:t>
          </a:r>
          <a:r>
            <a:rPr lang="en-US" sz="1800" b="1" kern="1200" dirty="0" smtClean="0">
              <a:solidFill>
                <a:schemeClr val="tx2"/>
              </a:solidFill>
              <a:latin typeface="Times New Roman" panose="02020603050405020304" pitchFamily="18" charset="0"/>
              <a:cs typeface="Times New Roman" panose="02020603050405020304" pitchFamily="18" charset="0"/>
            </a:rPr>
            <a:t> </a:t>
          </a:r>
          <a:r>
            <a:rPr lang="en-US" sz="1800" b="1" kern="1200" dirty="0" err="1" smtClean="0">
              <a:solidFill>
                <a:schemeClr val="tx2"/>
              </a:solidFill>
              <a:latin typeface="Times New Roman" panose="02020603050405020304" pitchFamily="18" charset="0"/>
              <a:cs typeface="Times New Roman" panose="02020603050405020304" pitchFamily="18" charset="0"/>
            </a:rPr>
            <a:t>tarmoqli</a:t>
          </a:r>
          <a:r>
            <a:rPr lang="en-US" sz="1800" b="1" kern="1200" dirty="0" smtClean="0">
              <a:solidFill>
                <a:schemeClr val="tx2"/>
              </a:solidFill>
              <a:latin typeface="Times New Roman" panose="02020603050405020304" pitchFamily="18" charset="0"/>
              <a:cs typeface="Times New Roman" panose="02020603050405020304" pitchFamily="18" charset="0"/>
            </a:rPr>
            <a:t> </a:t>
          </a:r>
          <a:br>
            <a:rPr lang="en-US" sz="1800" b="1" kern="1200" dirty="0" smtClean="0">
              <a:solidFill>
                <a:schemeClr val="tx2"/>
              </a:solidFill>
              <a:latin typeface="Times New Roman" panose="02020603050405020304" pitchFamily="18" charset="0"/>
              <a:cs typeface="Times New Roman" panose="02020603050405020304" pitchFamily="18" charset="0"/>
            </a:rPr>
          </a:br>
          <a:r>
            <a:rPr lang="en-US" sz="1800" b="1" kern="1200" dirty="0" err="1" smtClean="0">
              <a:solidFill>
                <a:schemeClr val="tx2"/>
              </a:solidFill>
              <a:latin typeface="Times New Roman" panose="02020603050405020304" pitchFamily="18" charset="0"/>
              <a:cs typeface="Times New Roman" panose="02020603050405020304" pitchFamily="18" charset="0"/>
            </a:rPr>
            <a:t>texnikumi</a:t>
          </a:r>
          <a:r>
            <a:rPr lang="en-US" sz="1800" b="1" kern="1200" dirty="0" smtClean="0">
              <a:solidFill>
                <a:schemeClr val="tx2"/>
              </a:solidFill>
              <a:latin typeface="Times New Roman" panose="02020603050405020304" pitchFamily="18" charset="0"/>
              <a:cs typeface="Times New Roman" panose="02020603050405020304" pitchFamily="18" charset="0"/>
            </a:rPr>
            <a:t> </a:t>
          </a:r>
          <a:r>
            <a:rPr lang="uz-Cyrl-UZ" sz="1800" b="1" kern="1200" dirty="0" smtClean="0">
              <a:solidFill>
                <a:schemeClr val="tx2"/>
              </a:solidFill>
              <a:latin typeface="Times New Roman" panose="02020603050405020304" pitchFamily="18" charset="0"/>
              <a:cs typeface="Times New Roman" panose="02020603050405020304" pitchFamily="18" charset="0"/>
            </a:rPr>
            <a:t>2023- yil  yillik hisoboti. O’quv jarayonining </a:t>
          </a:r>
          <a:r>
            <a:rPr lang="en-US" sz="1800" b="1" kern="1200" dirty="0" smtClean="0">
              <a:solidFill>
                <a:schemeClr val="tx2"/>
              </a:solidFill>
              <a:latin typeface="Times New Roman" panose="02020603050405020304" pitchFamily="18" charset="0"/>
              <a:cs typeface="Times New Roman" panose="02020603050405020304" pitchFamily="18" charset="0"/>
            </a:rPr>
            <a:t/>
          </a:r>
          <a:br>
            <a:rPr lang="en-US" sz="1800" b="1" kern="1200" dirty="0" smtClean="0">
              <a:solidFill>
                <a:schemeClr val="tx2"/>
              </a:solidFill>
              <a:latin typeface="Times New Roman" panose="02020603050405020304" pitchFamily="18" charset="0"/>
              <a:cs typeface="Times New Roman" panose="02020603050405020304" pitchFamily="18" charset="0"/>
            </a:rPr>
          </a:br>
          <a:r>
            <a:rPr lang="uz-Cyrl-UZ" sz="1800" b="1" kern="1200" dirty="0" smtClean="0">
              <a:solidFill>
                <a:schemeClr val="tx2"/>
              </a:solidFill>
              <a:latin typeface="Times New Roman" panose="02020603050405020304" pitchFamily="18" charset="0"/>
              <a:cs typeface="Times New Roman" panose="02020603050405020304" pitchFamily="18" charset="0"/>
            </a:rPr>
            <a:t>tashkil qilinishi:</a:t>
          </a:r>
          <a:r>
            <a:rPr lang="uz-Cyrl-UZ"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smtClean="0">
              <a:solidFill>
                <a:schemeClr val="tx2"/>
              </a:solidFill>
              <a:latin typeface="Times New Roman" panose="02020603050405020304" pitchFamily="18" charset="0"/>
              <a:cs typeface="Times New Roman" panose="02020603050405020304" pitchFamily="18" charset="0"/>
            </a:rPr>
            <a:t/>
          </a:r>
          <a:br>
            <a:rPr lang="en-US" sz="1800" kern="1200" dirty="0" smtClean="0">
              <a:solidFill>
                <a:schemeClr val="tx2"/>
              </a:solidFill>
              <a:latin typeface="Times New Roman" panose="02020603050405020304" pitchFamily="18" charset="0"/>
              <a:cs typeface="Times New Roman" panose="02020603050405020304" pitchFamily="18" charset="0"/>
            </a:rPr>
          </a:br>
          <a:r>
            <a:rPr lang="uz-Cyrl-UZ" sz="1800" kern="1200" dirty="0" smtClean="0">
              <a:solidFill>
                <a:schemeClr val="tx2"/>
              </a:solidFill>
              <a:latin typeface="Times New Roman" panose="02020603050405020304" pitchFamily="18" charset="0"/>
              <a:cs typeface="Times New Roman" panose="02020603050405020304" pitchFamily="18" charset="0"/>
            </a:rPr>
            <a:t>O’zbekiston Respublikasi Prezidentining 2019 yil 6 sentyabrdagi PF-5812-son  “Professional ta’lim tizimini yanada takomillashtirishga doir qo’shimcha chora-tadbirlar to’g’risida”gi  Farmoniga asosan </a:t>
          </a:r>
          <a:r>
            <a:rPr lang="en-US" sz="1800" kern="1200" dirty="0" err="1" smtClean="0">
              <a:solidFill>
                <a:schemeClr val="tx2"/>
              </a:solidFill>
              <a:latin typeface="Times New Roman" panose="02020603050405020304" pitchFamily="18" charset="0"/>
              <a:cs typeface="Times New Roman" panose="02020603050405020304" pitchFamily="18" charset="0"/>
            </a:rPr>
            <a:t>Urganch</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tumani</a:t>
          </a:r>
          <a:r>
            <a:rPr lang="en-US" sz="1800" kern="1200" dirty="0" smtClean="0">
              <a:solidFill>
                <a:schemeClr val="tx2"/>
              </a:solidFill>
              <a:latin typeface="Times New Roman" panose="02020603050405020304" pitchFamily="18" charset="0"/>
              <a:cs typeface="Times New Roman" panose="02020603050405020304" pitchFamily="18" charset="0"/>
            </a:rPr>
            <a:t> kop </a:t>
          </a:r>
          <a:r>
            <a:rPr lang="en-US" sz="1800" kern="1200" dirty="0" err="1" smtClean="0">
              <a:solidFill>
                <a:schemeClr val="tx2"/>
              </a:solidFill>
              <a:latin typeface="Times New Roman" panose="02020603050405020304" pitchFamily="18" charset="0"/>
              <a:cs typeface="Times New Roman" panose="02020603050405020304" pitchFamily="18" charset="0"/>
            </a:rPr>
            <a:t>tarmoqli</a:t>
          </a:r>
          <a:r>
            <a:rPr lang="uz-Cyrl-UZ" sz="1800" kern="1200" dirty="0" smtClean="0">
              <a:solidFill>
                <a:schemeClr val="tx2"/>
              </a:solidFill>
              <a:latin typeface="Times New Roman" panose="02020603050405020304" pitchFamily="18" charset="0"/>
              <a:cs typeface="Times New Roman" panose="02020603050405020304" pitchFamily="18" charset="0"/>
            </a:rPr>
            <a:t> texnikumi O’zbekiston Respublikasi Oliy va o`rta mahsus ta`lim vazirligi tasarrufiga o’tkazilgan. O’zbekiston Respublikasi Vazirlar Mahkamasining 2020 yil 7 avgustdagi 466-son qaroriga muvofiq </a:t>
          </a:r>
          <a:r>
            <a:rPr lang="en-US" sz="1800" kern="1200" dirty="0" err="1" smtClean="0">
              <a:solidFill>
                <a:schemeClr val="tx2"/>
              </a:solidFill>
              <a:latin typeface="Times New Roman" panose="02020603050405020304" pitchFamily="18" charset="0"/>
              <a:cs typeface="Times New Roman" panose="02020603050405020304" pitchFamily="18" charset="0"/>
            </a:rPr>
            <a:t>Urganch</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tumani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sanoat</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va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axborot</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texnologiyalari</a:t>
          </a:r>
          <a:r>
            <a:rPr lang="uz-Cyrl-UZ" sz="1800" kern="1200" dirty="0" smtClean="0">
              <a:solidFill>
                <a:schemeClr val="tx2"/>
              </a:solidFill>
              <a:latin typeface="Times New Roman" panose="02020603050405020304" pitchFamily="18" charset="0"/>
              <a:cs typeface="Times New Roman" panose="02020603050405020304" pitchFamily="18" charset="0"/>
            </a:rPr>
            <a:t> kolleji “Urganch davlat universiteti huzuridagi </a:t>
          </a:r>
          <a:r>
            <a:rPr lang="en-US" sz="1800" kern="1200" dirty="0" err="1" smtClean="0">
              <a:solidFill>
                <a:schemeClr val="tx2"/>
              </a:solidFill>
              <a:latin typeface="Times New Roman" panose="02020603050405020304" pitchFamily="18" charset="0"/>
              <a:cs typeface="Times New Roman" panose="02020603050405020304" pitchFamily="18" charset="0"/>
            </a:rPr>
            <a:t>Urganch</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tumani</a:t>
          </a:r>
          <a:r>
            <a:rPr lang="en-US" sz="1800" kern="1200" dirty="0" smtClean="0">
              <a:solidFill>
                <a:schemeClr val="tx2"/>
              </a:solidFill>
              <a:latin typeface="Times New Roman" panose="02020603050405020304" pitchFamily="18" charset="0"/>
              <a:cs typeface="Times New Roman" panose="02020603050405020304" pitchFamily="18" charset="0"/>
            </a:rPr>
            <a:t> kop </a:t>
          </a:r>
          <a:r>
            <a:rPr lang="en-US" sz="1800" kern="1200" dirty="0" err="1" smtClean="0">
              <a:solidFill>
                <a:schemeClr val="tx2"/>
              </a:solidFill>
              <a:latin typeface="Times New Roman" panose="02020603050405020304" pitchFamily="18" charset="0"/>
              <a:cs typeface="Times New Roman" panose="02020603050405020304" pitchFamily="18" charset="0"/>
            </a:rPr>
            <a:t>tarmoqli</a:t>
          </a:r>
          <a:r>
            <a:rPr lang="uz-Cyrl-UZ" sz="1800" kern="1200" dirty="0" smtClean="0">
              <a:solidFill>
                <a:schemeClr val="tx2"/>
              </a:solidFill>
              <a:latin typeface="Times New Roman" panose="02020603050405020304" pitchFamily="18" charset="0"/>
              <a:cs typeface="Times New Roman" panose="02020603050405020304" pitchFamily="18" charset="0"/>
            </a:rPr>
            <a:t> texnikumi” nomi bilan qayta ro’yxatdan o’tkazilgan. </a:t>
          </a:r>
          <a:r>
            <a:rPr lang="ru-RU" sz="1800" kern="1200" dirty="0" smtClean="0">
              <a:solidFill>
                <a:schemeClr val="tx2"/>
              </a:solidFill>
              <a:latin typeface="Times New Roman" panose="02020603050405020304" pitchFamily="18" charset="0"/>
              <a:cs typeface="Times New Roman" panose="02020603050405020304" pitchFamily="18" charset="0"/>
            </a:rPr>
            <a:t/>
          </a:r>
          <a:br>
            <a:rPr lang="ru-RU" sz="1800" kern="1200" dirty="0" smtClean="0">
              <a:solidFill>
                <a:schemeClr val="tx2"/>
              </a:solidFill>
              <a:latin typeface="Times New Roman" panose="02020603050405020304" pitchFamily="18" charset="0"/>
              <a:cs typeface="Times New Roman" panose="02020603050405020304" pitchFamily="18" charset="0"/>
            </a:rPr>
          </a:br>
          <a:endParaRPr lang="ru-RU" sz="1800" kern="1200" dirty="0">
            <a:solidFill>
              <a:schemeClr val="tx2"/>
            </a:solidFill>
            <a:latin typeface="Times New Roman" panose="02020603050405020304" pitchFamily="18" charset="0"/>
            <a:cs typeface="Times New Roman" panose="02020603050405020304" pitchFamily="18" charset="0"/>
          </a:endParaRPr>
        </a:p>
      </dsp:txBody>
      <dsp:txXfrm>
        <a:off x="1983138" y="1769992"/>
        <a:ext cx="8758377" cy="3173021"/>
      </dsp:txXfrm>
    </dsp:sp>
    <dsp:sp modelId="{90FD5F9A-7447-4C1C-97C5-51C5F8EB5A09}">
      <dsp:nvSpPr>
        <dsp:cNvPr id="0" name=""/>
        <dsp:cNvSpPr/>
      </dsp:nvSpPr>
      <dsp:spPr>
        <a:xfrm>
          <a:off x="0" y="1362227"/>
          <a:ext cx="3966276" cy="3966276"/>
        </a:xfrm>
        <a:prstGeom prst="ellipse">
          <a:avLst/>
        </a:prstGeom>
        <a:blipFill rotWithShape="0">
          <a:blip xmlns:r="http://schemas.openxmlformats.org/officeDocument/2006/relationships" r:embed="rId1"/>
          <a:stretch>
            <a:fillRect/>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B683D-7E3B-447B-8137-DE487E19DADA}">
      <dsp:nvSpPr>
        <dsp:cNvPr id="0" name=""/>
        <dsp:cNvSpPr/>
      </dsp:nvSpPr>
      <dsp:spPr>
        <a:xfrm>
          <a:off x="0" y="11746"/>
          <a:ext cx="10166070" cy="5405399"/>
        </a:xfrm>
        <a:prstGeom prst="roundRect">
          <a:avLst/>
        </a:prstGeom>
        <a:solidFill>
          <a:schemeClr val="accent6">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50000"/>
            </a:lnSpc>
            <a:spcBef>
              <a:spcPct val="0"/>
            </a:spcBef>
            <a:spcAft>
              <a:spcPct val="35000"/>
            </a:spcAft>
          </a:pPr>
          <a:r>
            <a:rPr lang="en-US" sz="1800" kern="1200" dirty="0" err="1" smtClean="0">
              <a:solidFill>
                <a:schemeClr val="tx2"/>
              </a:solidFill>
              <a:latin typeface="Times New Roman" panose="02020603050405020304" pitchFamily="18" charset="0"/>
              <a:cs typeface="Times New Roman" panose="02020603050405020304" pitchFamily="18" charset="0"/>
            </a:rPr>
            <a:t>Urganch</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tumani</a:t>
          </a:r>
          <a:r>
            <a:rPr lang="en-US" sz="1800" kern="1200" dirty="0" smtClean="0">
              <a:solidFill>
                <a:schemeClr val="tx2"/>
              </a:solidFill>
              <a:latin typeface="Times New Roman" panose="02020603050405020304" pitchFamily="18" charset="0"/>
              <a:cs typeface="Times New Roman" panose="02020603050405020304" pitchFamily="18" charset="0"/>
            </a:rPr>
            <a:t> kop </a:t>
          </a:r>
          <a:r>
            <a:rPr lang="en-US" sz="1800" kern="1200" dirty="0" err="1" smtClean="0">
              <a:solidFill>
                <a:schemeClr val="tx2"/>
              </a:solidFill>
              <a:latin typeface="Times New Roman" panose="02020603050405020304" pitchFamily="18" charset="0"/>
              <a:cs typeface="Times New Roman" panose="02020603050405020304" pitchFamily="18" charset="0"/>
            </a:rPr>
            <a:t>tarmoqli</a:t>
          </a:r>
          <a:r>
            <a:rPr lang="en-US" sz="1800" kern="1200" dirty="0" smtClean="0">
              <a:solidFill>
                <a:schemeClr val="tx2"/>
              </a:solidFill>
              <a:latin typeface="Times New Roman" panose="02020603050405020304" pitchFamily="18" charset="0"/>
              <a:cs typeface="Times New Roman" panose="02020603050405020304" pitchFamily="18" charset="0"/>
            </a:rPr>
            <a:t> texnikumi2000 </a:t>
          </a:r>
          <a:r>
            <a:rPr lang="en-US" sz="1800" kern="1200" dirty="0" err="1" smtClean="0">
              <a:solidFill>
                <a:schemeClr val="tx2"/>
              </a:solidFill>
              <a:latin typeface="Times New Roman" panose="02020603050405020304" pitchFamily="18" charset="0"/>
              <a:cs typeface="Times New Roman" panose="02020603050405020304" pitchFamily="18" charset="0"/>
            </a:rPr>
            <a:t>yilda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qurilgan</a:t>
          </a:r>
          <a:r>
            <a:rPr lang="en-US" sz="1800" kern="1200" dirty="0" smtClean="0">
              <a:solidFill>
                <a:schemeClr val="tx2"/>
              </a:solidFill>
              <a:latin typeface="Times New Roman" panose="02020603050405020304" pitchFamily="18" charset="0"/>
              <a:cs typeface="Times New Roman" panose="02020603050405020304" pitchFamily="18" charset="0"/>
            </a:rPr>
            <a:t> bo’lib,750 </a:t>
          </a:r>
          <a:r>
            <a:rPr lang="en-US" sz="1800" kern="1200" dirty="0" err="1" smtClean="0">
              <a:solidFill>
                <a:schemeClr val="tx2"/>
              </a:solidFill>
              <a:latin typeface="Times New Roman" panose="02020603050405020304" pitchFamily="18" charset="0"/>
              <a:cs typeface="Times New Roman" panose="02020603050405020304" pitchFamily="18" charset="0"/>
            </a:rPr>
            <a:t>o’ringa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mo’jallangan</a:t>
          </a:r>
          <a:r>
            <a:rPr lang="en-US" sz="1800" kern="1200" dirty="0" smtClean="0">
              <a:solidFill>
                <a:schemeClr val="tx2"/>
              </a:solidFill>
              <a:latin typeface="Times New Roman" panose="02020603050405020304" pitchFamily="18" charset="0"/>
              <a:cs typeface="Times New Roman" panose="02020603050405020304" pitchFamily="18" charset="0"/>
            </a:rPr>
            <a:t> bo’lib,0.2 </a:t>
          </a:r>
          <a:r>
            <a:rPr lang="en-US" sz="1800" kern="1200" dirty="0" err="1" smtClean="0">
              <a:solidFill>
                <a:schemeClr val="tx2"/>
              </a:solidFill>
              <a:latin typeface="Times New Roman" panose="02020603050405020304" pitchFamily="18" charset="0"/>
              <a:cs typeface="Times New Roman" panose="02020603050405020304" pitchFamily="18" charset="0"/>
            </a:rPr>
            <a:t>koeffisientga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ega</a:t>
          </a:r>
          <a:r>
            <a:rPr lang="uz-Cyrl-UZ" sz="1800" kern="1200" dirty="0" smtClean="0">
              <a:solidFill>
                <a:schemeClr val="tx2"/>
              </a:solidFill>
              <a:latin typeface="Times New Roman" panose="02020603050405020304" pitchFamily="18" charset="0"/>
              <a:cs typeface="Times New Roman" panose="02020603050405020304" pitchFamily="18" charset="0"/>
            </a:rPr>
            <a:t>. 2023-2024 </a:t>
          </a:r>
          <a:r>
            <a:rPr lang="en-US" sz="1800" kern="1200" dirty="0" err="1" smtClean="0">
              <a:solidFill>
                <a:schemeClr val="tx2"/>
              </a:solidFill>
              <a:latin typeface="Times New Roman" panose="02020603050405020304" pitchFamily="18" charset="0"/>
              <a:cs typeface="Times New Roman" panose="02020603050405020304" pitchFamily="18" charset="0"/>
            </a:rPr>
            <a:t>o’quv</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yilida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jami</a:t>
          </a:r>
          <a:r>
            <a:rPr lang="uz-Cyrl-UZ" sz="1800" kern="1200" dirty="0" smtClean="0">
              <a:solidFill>
                <a:schemeClr val="tx2"/>
              </a:solidFill>
              <a:latin typeface="Times New Roman" panose="02020603050405020304" pitchFamily="18" charset="0"/>
              <a:cs typeface="Times New Roman" panose="02020603050405020304" pitchFamily="18" charset="0"/>
            </a:rPr>
            <a:t> 177 </a:t>
          </a:r>
          <a:r>
            <a:rPr lang="en-US" sz="1800" kern="1200" dirty="0" err="1" smtClean="0">
              <a:solidFill>
                <a:schemeClr val="tx2"/>
              </a:solidFill>
              <a:latin typeface="Times New Roman" panose="02020603050405020304" pitchFamily="18" charset="0"/>
              <a:cs typeface="Times New Roman" panose="02020603050405020304" pitchFamily="18" charset="0"/>
            </a:rPr>
            <a:t>nafar</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o’quvchi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ta’lim</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tarbiya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olib</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kelmoqda</a:t>
          </a:r>
          <a:r>
            <a:rPr lang="uz-Cyrl-UZ" sz="1800" kern="1200" dirty="0" smtClean="0">
              <a:solidFill>
                <a:schemeClr val="tx2"/>
              </a:solidFill>
              <a:latin typeface="Times New Roman" panose="02020603050405020304" pitchFamily="18" charset="0"/>
              <a:cs typeface="Times New Roman" panose="02020603050405020304" pitchFamily="18" charset="0"/>
            </a:rPr>
            <a:t>. 7 </a:t>
          </a:r>
          <a:r>
            <a:rPr lang="en-US" sz="1800" kern="1200" dirty="0" smtClean="0">
              <a:solidFill>
                <a:schemeClr val="tx2"/>
              </a:solidFill>
              <a:latin typeface="Times New Roman" panose="02020603050405020304" pitchFamily="18" charset="0"/>
              <a:cs typeface="Times New Roman" panose="02020603050405020304" pitchFamily="18" charset="0"/>
            </a:rPr>
            <a:t>ta </a:t>
          </a:r>
          <a:r>
            <a:rPr lang="en-US" sz="1800" kern="1200" dirty="0" err="1" smtClean="0">
              <a:solidFill>
                <a:schemeClr val="tx2"/>
              </a:solidFill>
              <a:latin typeface="Times New Roman" panose="02020603050405020304" pitchFamily="18" charset="0"/>
              <a:cs typeface="Times New Roman" panose="02020603050405020304" pitchFamily="18" charset="0"/>
            </a:rPr>
            <a:t>guruhda</a:t>
          </a:r>
          <a:r>
            <a:rPr lang="en-US" sz="1800" kern="1200" dirty="0" smtClean="0">
              <a:solidFill>
                <a:schemeClr val="tx2"/>
              </a:solidFill>
              <a:latin typeface="Times New Roman" panose="02020603050405020304" pitchFamily="18" charset="0"/>
              <a:cs typeface="Times New Roman" panose="02020603050405020304" pitchFamily="18" charset="0"/>
            </a:rPr>
            <a:t> 1 </a:t>
          </a:r>
          <a:r>
            <a:rPr lang="en-US" sz="1800" kern="1200" dirty="0" err="1" smtClean="0">
              <a:solidFill>
                <a:schemeClr val="tx2"/>
              </a:solidFill>
              <a:latin typeface="Times New Roman" panose="02020603050405020304" pitchFamily="18" charset="0"/>
              <a:cs typeface="Times New Roman" panose="02020603050405020304" pitchFamily="18" charset="0"/>
            </a:rPr>
            <a:t>smenada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ta’lim</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jarayoni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olib</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borilmoqda</a:t>
          </a:r>
          <a:r>
            <a:rPr lang="en-US" sz="1800" kern="1200" dirty="0" smtClean="0">
              <a:solidFill>
                <a:schemeClr val="tx2"/>
              </a:solidFill>
              <a:latin typeface="Times New Roman" panose="02020603050405020304" pitchFamily="18" charset="0"/>
              <a:cs typeface="Times New Roman" panose="02020603050405020304" pitchFamily="18" charset="0"/>
            </a:rPr>
            <a:t>.</a:t>
          </a:r>
          <a:r>
            <a:rPr lang="uz-Cyrl-UZ"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smtClean="0">
              <a:solidFill>
                <a:schemeClr val="tx2"/>
              </a:solidFill>
              <a:latin typeface="Times New Roman" panose="02020603050405020304" pitchFamily="18" charset="0"/>
              <a:cs typeface="Times New Roman" panose="02020603050405020304" pitchFamily="18" charset="0"/>
            </a:rPr>
            <a:t>1</a:t>
          </a:r>
          <a:r>
            <a:rPr lang="uz-Cyrl-UZ" sz="1800" kern="1200" dirty="0" smtClean="0">
              <a:solidFill>
                <a:schemeClr val="tx2"/>
              </a:solidFill>
              <a:latin typeface="Times New Roman" panose="02020603050405020304" pitchFamily="18" charset="0"/>
              <a:cs typeface="Times New Roman" panose="02020603050405020304" pitchFamily="18" charset="0"/>
            </a:rPr>
            <a:t>-</a:t>
          </a:r>
          <a:r>
            <a:rPr lang="en-US" sz="1800" kern="1200" dirty="0" err="1" smtClean="0">
              <a:solidFill>
                <a:schemeClr val="tx2"/>
              </a:solidFill>
              <a:latin typeface="Times New Roman" panose="02020603050405020304" pitchFamily="18" charset="0"/>
              <a:cs typeface="Times New Roman" panose="02020603050405020304" pitchFamily="18" charset="0"/>
            </a:rPr>
            <a:t>bosqich</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talabalari</a:t>
          </a:r>
          <a:r>
            <a:rPr lang="en-US" sz="1800" kern="1200" dirty="0" smtClean="0">
              <a:solidFill>
                <a:schemeClr val="tx2"/>
              </a:solidFill>
              <a:latin typeface="Times New Roman" panose="02020603050405020304" pitchFamily="18" charset="0"/>
              <a:cs typeface="Times New Roman" panose="02020603050405020304" pitchFamily="18" charset="0"/>
            </a:rPr>
            <a:t> 85 </a:t>
          </a:r>
          <a:r>
            <a:rPr lang="en-US" sz="1800" kern="1200" dirty="0" err="1" smtClean="0">
              <a:solidFill>
                <a:schemeClr val="tx2"/>
              </a:solidFill>
              <a:latin typeface="Times New Roman" panose="02020603050405020304" pitchFamily="18" charset="0"/>
              <a:cs typeface="Times New Roman" panose="02020603050405020304" pitchFamily="18" charset="0"/>
            </a:rPr>
            <a:t>nafar</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uz-Cyrl-UZ" sz="1800" kern="1200" dirty="0" smtClean="0">
              <a:solidFill>
                <a:schemeClr val="tx2"/>
              </a:solidFill>
              <a:latin typeface="Times New Roman" panose="02020603050405020304" pitchFamily="18" charset="0"/>
              <a:cs typeface="Times New Roman" panose="02020603050405020304" pitchFamily="18" charset="0"/>
            </a:rPr>
            <a:t> 2- </a:t>
          </a:r>
          <a:r>
            <a:rPr lang="en-US" sz="1800" kern="1200" dirty="0" err="1" smtClean="0">
              <a:solidFill>
                <a:schemeClr val="tx2"/>
              </a:solidFill>
              <a:latin typeface="Times New Roman" panose="02020603050405020304" pitchFamily="18" charset="0"/>
              <a:cs typeface="Times New Roman" panose="02020603050405020304" pitchFamily="18" charset="0"/>
            </a:rPr>
            <a:t>bosqich</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talabalari</a:t>
          </a:r>
          <a:r>
            <a:rPr lang="uz-Cyrl-UZ" sz="1800" kern="1200" dirty="0" smtClean="0">
              <a:solidFill>
                <a:schemeClr val="tx2"/>
              </a:solidFill>
              <a:latin typeface="Times New Roman" panose="02020603050405020304" pitchFamily="18" charset="0"/>
              <a:cs typeface="Times New Roman" panose="02020603050405020304" pitchFamily="18" charset="0"/>
            </a:rPr>
            <a:t> 9</a:t>
          </a:r>
          <a:r>
            <a:rPr lang="en-US" sz="1800" kern="1200" dirty="0" smtClean="0">
              <a:solidFill>
                <a:schemeClr val="tx2"/>
              </a:solidFill>
              <a:latin typeface="Times New Roman" panose="02020603050405020304" pitchFamily="18" charset="0"/>
              <a:cs typeface="Times New Roman" panose="02020603050405020304" pitchFamily="18" charset="0"/>
            </a:rPr>
            <a:t>2</a:t>
          </a:r>
          <a:r>
            <a:rPr lang="uz-Cyrl-UZ"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nafar</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o’quvchi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ta’lim</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olib</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kelmoqda</a:t>
          </a:r>
          <a:r>
            <a:rPr lang="en-US" sz="1800" kern="1200" dirty="0" smtClean="0">
              <a:solidFill>
                <a:schemeClr val="tx2"/>
              </a:solidFill>
              <a:latin typeface="Times New Roman" panose="02020603050405020304" pitchFamily="18" charset="0"/>
              <a:cs typeface="Times New Roman" panose="02020603050405020304" pitchFamily="18" charset="0"/>
            </a:rPr>
            <a:t>.</a:t>
          </a:r>
          <a:r>
            <a:rPr lang="ru-RU" sz="1800" kern="1200" dirty="0" smtClean="0">
              <a:solidFill>
                <a:schemeClr val="tx2"/>
              </a:solidFill>
              <a:latin typeface="Times New Roman" panose="02020603050405020304" pitchFamily="18" charset="0"/>
              <a:cs typeface="Times New Roman" panose="02020603050405020304" pitchFamily="18" charset="0"/>
            </a:rPr>
            <a:t/>
          </a:r>
          <a:br>
            <a:rPr lang="ru-RU" sz="1800" kern="1200" dirty="0" smtClean="0">
              <a:solidFill>
                <a:schemeClr val="tx2"/>
              </a:solidFill>
              <a:latin typeface="Times New Roman" panose="02020603050405020304" pitchFamily="18" charset="0"/>
              <a:cs typeface="Times New Roman" panose="02020603050405020304" pitchFamily="18" charset="0"/>
            </a:rPr>
          </a:br>
          <a:r>
            <a:rPr lang="en-US" sz="1800" kern="1200" dirty="0" err="1" smtClean="0">
              <a:solidFill>
                <a:schemeClr val="tx2"/>
              </a:solidFill>
              <a:latin typeface="Times New Roman" panose="02020603050405020304" pitchFamily="18" charset="0"/>
              <a:cs typeface="Times New Roman" panose="02020603050405020304" pitchFamily="18" charset="0"/>
            </a:rPr>
            <a:t>O’qituvchilarning</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tarifikatsiya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ro’yxati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to’g’ri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shakllantirilgan</a:t>
          </a:r>
          <a:r>
            <a:rPr lang="en-US" sz="1800" kern="1200" dirty="0" smtClean="0">
              <a:solidFill>
                <a:schemeClr val="tx2"/>
              </a:solidFill>
              <a:latin typeface="Times New Roman" panose="02020603050405020304" pitchFamily="18" charset="0"/>
              <a:cs typeface="Times New Roman" panose="02020603050405020304" pitchFamily="18" charset="0"/>
            </a:rPr>
            <a:t>.</a:t>
          </a:r>
          <a:r>
            <a:rPr lang="ru-RU" sz="1800" kern="1200" dirty="0" smtClean="0">
              <a:solidFill>
                <a:schemeClr val="tx2"/>
              </a:solidFill>
              <a:latin typeface="Times New Roman" panose="02020603050405020304" pitchFamily="18" charset="0"/>
              <a:cs typeface="Times New Roman" panose="02020603050405020304" pitchFamily="18" charset="0"/>
            </a:rPr>
            <a:t/>
          </a:r>
          <a:br>
            <a:rPr lang="ru-RU" sz="1800" kern="1200" dirty="0" smtClean="0">
              <a:solidFill>
                <a:schemeClr val="tx2"/>
              </a:solidFill>
              <a:latin typeface="Times New Roman" panose="02020603050405020304" pitchFamily="18" charset="0"/>
              <a:cs typeface="Times New Roman" panose="02020603050405020304" pitchFamily="18" charset="0"/>
            </a:rPr>
          </a:br>
          <a:r>
            <a:rPr lang="en-US" sz="1800" kern="1200" dirty="0" err="1" smtClean="0">
              <a:solidFill>
                <a:schemeClr val="tx2"/>
              </a:solidFill>
              <a:latin typeface="Times New Roman" panose="02020603050405020304" pitchFamily="18" charset="0"/>
              <a:cs typeface="Times New Roman" panose="02020603050405020304" pitchFamily="18" charset="0"/>
            </a:rPr>
            <a:t>Texnikumning</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uz-Latn-UZ" sz="1800" kern="1200" dirty="0" smtClean="0">
              <a:solidFill>
                <a:schemeClr val="tx2"/>
              </a:solidFill>
              <a:latin typeface="Times New Roman" panose="02020603050405020304" pitchFamily="18" charset="0"/>
              <a:cs typeface="Times New Roman" panose="02020603050405020304" pitchFamily="18" charset="0"/>
            </a:rPr>
            <a:t> 2023-2024 </a:t>
          </a:r>
          <a:r>
            <a:rPr lang="en-US" sz="1800" kern="1200" dirty="0" err="1" smtClean="0">
              <a:solidFill>
                <a:schemeClr val="tx2"/>
              </a:solidFill>
              <a:latin typeface="Times New Roman" panose="02020603050405020304" pitchFamily="18" charset="0"/>
              <a:cs typeface="Times New Roman" panose="02020603050405020304" pitchFamily="18" charset="0"/>
            </a:rPr>
            <a:t>o’quv</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yiliga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mo’jallangan</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tarifikatsiyasi</a:t>
          </a:r>
          <a:r>
            <a:rPr lang="en-US" sz="1800" kern="1200" dirty="0" smtClean="0">
              <a:solidFill>
                <a:schemeClr val="tx2"/>
              </a:solidFill>
              <a:latin typeface="Times New Roman" panose="02020603050405020304" pitchFamily="18" charset="0"/>
              <a:cs typeface="Times New Roman" panose="02020603050405020304" pitchFamily="18" charset="0"/>
            </a:rPr>
            <a:t> 2023-yil </a:t>
          </a:r>
          <a:r>
            <a:rPr lang="en-US" sz="1800" kern="1200" dirty="0" err="1" smtClean="0">
              <a:solidFill>
                <a:schemeClr val="tx2"/>
              </a:solidFill>
              <a:latin typeface="Times New Roman" panose="02020603050405020304" pitchFamily="18" charset="0"/>
              <a:cs typeface="Times New Roman" panose="02020603050405020304" pitchFamily="18" charset="0"/>
            </a:rPr>
            <a:t>oksentyabr</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va</a:t>
          </a:r>
          <a:r>
            <a:rPr lang="en-US" sz="1800" kern="1200" dirty="0" smtClean="0">
              <a:solidFill>
                <a:schemeClr val="tx2"/>
              </a:solidFill>
              <a:latin typeface="Times New Roman" panose="02020603050405020304" pitchFamily="18" charset="0"/>
              <a:cs typeface="Times New Roman" panose="02020603050405020304" pitchFamily="18" charset="0"/>
            </a:rPr>
            <a:t> 2023-yil </a:t>
          </a:r>
          <a:r>
            <a:rPr lang="en-US" sz="1800" kern="1200" dirty="0" err="1" smtClean="0">
              <a:solidFill>
                <a:schemeClr val="tx2"/>
              </a:solidFill>
              <a:latin typeface="Times New Roman" panose="02020603050405020304" pitchFamily="18" charset="0"/>
              <a:cs typeface="Times New Roman" panose="02020603050405020304" pitchFamily="18" charset="0"/>
            </a:rPr>
            <a:t>oktyabr</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holatiga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Xorazm</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viloyati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oliy</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ts’lim</a:t>
          </a:r>
          <a:r>
            <a:rPr lang="en-US" sz="1800" kern="1200" dirty="0" smtClean="0">
              <a:solidFill>
                <a:schemeClr val="tx2"/>
              </a:solidFill>
              <a:latin typeface="Times New Roman" panose="02020603050405020304" pitchFamily="18" charset="0"/>
              <a:cs typeface="Times New Roman" panose="02020603050405020304" pitchFamily="18" charset="0"/>
            </a:rPr>
            <a:t>  fan </a:t>
          </a:r>
          <a:r>
            <a:rPr lang="en-US" sz="1800" kern="1200" dirty="0" err="1" smtClean="0">
              <a:solidFill>
                <a:schemeClr val="tx2"/>
              </a:solidFill>
              <a:latin typeface="Times New Roman" panose="02020603050405020304" pitchFamily="18" charset="0"/>
              <a:cs typeface="Times New Roman" panose="02020603050405020304" pitchFamily="18" charset="0"/>
            </a:rPr>
            <a:t>va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innovatsiyalar</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boshqarmasi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tarifikatsiyasi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komissiyasi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tomonidan</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tastiqlangan</a:t>
          </a:r>
          <a:r>
            <a:rPr lang="en-US" sz="1800" kern="1200" dirty="0" smtClean="0">
              <a:solidFill>
                <a:schemeClr val="tx2"/>
              </a:solidFill>
              <a:latin typeface="Times New Roman" panose="02020603050405020304" pitchFamily="18" charset="0"/>
              <a:cs typeface="Times New Roman" panose="02020603050405020304" pitchFamily="18" charset="0"/>
            </a:rPr>
            <a:t>.</a:t>
          </a:r>
          <a:r>
            <a:rPr lang="uz-Cyrl-UZ"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Tarifikatsiyasida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dars</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soatlari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va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guguh</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rahbarligi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to’g’ri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taksimot</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qilingan</a:t>
          </a:r>
          <a:r>
            <a:rPr lang="en-US" sz="1800" kern="1200" dirty="0" smtClean="0">
              <a:solidFill>
                <a:schemeClr val="tx2"/>
              </a:solidFill>
              <a:latin typeface="Times New Roman" panose="02020603050405020304" pitchFamily="18" charset="0"/>
              <a:cs typeface="Times New Roman" panose="02020603050405020304" pitchFamily="18" charset="0"/>
            </a:rPr>
            <a:t>. Fan </a:t>
          </a:r>
          <a:r>
            <a:rPr lang="en-US" sz="1800" kern="1200" dirty="0" err="1" smtClean="0">
              <a:solidFill>
                <a:schemeClr val="tx2"/>
              </a:solidFill>
              <a:latin typeface="Times New Roman" panose="02020603050405020304" pitchFamily="18" charset="0"/>
              <a:cs typeface="Times New Roman" panose="02020603050405020304" pitchFamily="18" charset="0"/>
            </a:rPr>
            <a:t>o’qituvchilarning</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sifat</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tarkibi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bunda</a:t>
          </a:r>
          <a:r>
            <a:rPr lang="en-US" sz="1800" kern="1200" dirty="0" smtClean="0">
              <a:solidFill>
                <a:schemeClr val="tx2"/>
              </a:solidFill>
              <a:latin typeface="Times New Roman" panose="02020603050405020304" pitchFamily="18" charset="0"/>
              <a:cs typeface="Times New Roman" panose="02020603050405020304" pitchFamily="18" charset="0"/>
            </a:rPr>
            <a:t> fan </a:t>
          </a:r>
          <a:r>
            <a:rPr lang="en-US" sz="1800" kern="1200" dirty="0" err="1" smtClean="0">
              <a:solidFill>
                <a:schemeClr val="tx2"/>
              </a:solidFill>
              <a:latin typeface="Times New Roman" panose="02020603050405020304" pitchFamily="18" charset="0"/>
              <a:cs typeface="Times New Roman" panose="02020603050405020304" pitchFamily="18" charset="0"/>
            </a:rPr>
            <a:t>o’qituvchilarning</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ish</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staji,mutaxasissligi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mavjud</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malaka</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toifalari</a:t>
          </a:r>
          <a:r>
            <a:rPr lang="en-US" sz="1800" kern="1200" dirty="0" smtClean="0">
              <a:solidFill>
                <a:schemeClr val="tx2"/>
              </a:solidFill>
              <a:latin typeface="Times New Roman" panose="02020603050405020304" pitchFamily="18" charset="0"/>
              <a:cs typeface="Times New Roman" panose="02020603050405020304" pitchFamily="18" charset="0"/>
            </a:rPr>
            <a:t> </a:t>
          </a:r>
          <a:r>
            <a:rPr lang="en-US" sz="1800" kern="1200" dirty="0" err="1" smtClean="0">
              <a:solidFill>
                <a:schemeClr val="tx2"/>
              </a:solidFill>
              <a:latin typeface="Times New Roman" panose="02020603050405020304" pitchFamily="18" charset="0"/>
              <a:cs typeface="Times New Roman" panose="02020603050405020304" pitchFamily="18" charset="0"/>
            </a:rPr>
            <a:t>o’rganiladi</a:t>
          </a:r>
          <a:r>
            <a:rPr lang="uz-Latn-UZ" sz="1800" kern="1200" dirty="0" smtClean="0">
              <a:solidFill>
                <a:schemeClr val="tx2"/>
              </a:solidFill>
              <a:latin typeface="Times New Roman" panose="02020603050405020304" pitchFamily="18" charset="0"/>
              <a:cs typeface="Times New Roman" panose="02020603050405020304" pitchFamily="18" charset="0"/>
            </a:rPr>
            <a:t>)</a:t>
          </a:r>
          <a:r>
            <a:rPr lang="ru-RU" sz="1800" kern="1200" dirty="0" smtClean="0">
              <a:solidFill>
                <a:schemeClr val="tx2"/>
              </a:solidFill>
              <a:latin typeface="Times New Roman" panose="02020603050405020304" pitchFamily="18" charset="0"/>
              <a:cs typeface="Times New Roman" panose="02020603050405020304" pitchFamily="18" charset="0"/>
            </a:rPr>
            <a:t/>
          </a:r>
          <a:br>
            <a:rPr lang="ru-RU" sz="1800" kern="1200" dirty="0" smtClean="0">
              <a:solidFill>
                <a:schemeClr val="tx2"/>
              </a:solidFill>
              <a:latin typeface="Times New Roman" panose="02020603050405020304" pitchFamily="18" charset="0"/>
              <a:cs typeface="Times New Roman" panose="02020603050405020304" pitchFamily="18" charset="0"/>
            </a:rPr>
          </a:br>
          <a:r>
            <a:rPr lang="uz-Cyrl-UZ" sz="1800" kern="1200" dirty="0" smtClean="0">
              <a:solidFill>
                <a:schemeClr val="tx2"/>
              </a:solidFill>
              <a:latin typeface="Times New Roman" panose="02020603050405020304" pitchFamily="18" charset="0"/>
              <a:cs typeface="Times New Roman" panose="02020603050405020304" pitchFamily="18" charset="0"/>
            </a:rPr>
            <a:t> </a:t>
          </a:r>
          <a:r>
            <a:rPr lang="ru-RU" sz="1800" kern="1200" dirty="0" smtClean="0">
              <a:solidFill>
                <a:schemeClr val="tx2"/>
              </a:solidFill>
              <a:latin typeface="Times New Roman" panose="02020603050405020304" pitchFamily="18" charset="0"/>
              <a:cs typeface="Times New Roman" panose="02020603050405020304" pitchFamily="18" charset="0"/>
            </a:rPr>
            <a:t/>
          </a:r>
          <a:br>
            <a:rPr lang="ru-RU" sz="1800" kern="1200" dirty="0" smtClean="0">
              <a:solidFill>
                <a:schemeClr val="tx2"/>
              </a:solidFill>
              <a:latin typeface="Times New Roman" panose="02020603050405020304" pitchFamily="18" charset="0"/>
              <a:cs typeface="Times New Roman" panose="02020603050405020304" pitchFamily="18" charset="0"/>
            </a:rPr>
          </a:br>
          <a:endParaRPr lang="ru-RU" sz="1800" kern="1200" dirty="0">
            <a:solidFill>
              <a:schemeClr val="tx2"/>
            </a:solidFill>
            <a:latin typeface="Times New Roman" panose="02020603050405020304" pitchFamily="18" charset="0"/>
            <a:cs typeface="Times New Roman" panose="02020603050405020304" pitchFamily="18" charset="0"/>
          </a:endParaRPr>
        </a:p>
      </dsp:txBody>
      <dsp:txXfrm>
        <a:off x="263870" y="275616"/>
        <a:ext cx="9638330" cy="4877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0EA15-ECD9-485E-8543-264CDA9C3223}">
      <dsp:nvSpPr>
        <dsp:cNvPr id="0" name=""/>
        <dsp:cNvSpPr/>
      </dsp:nvSpPr>
      <dsp:spPr>
        <a:xfrm>
          <a:off x="0" y="273467"/>
          <a:ext cx="5158000" cy="5158000"/>
        </a:xfrm>
        <a:prstGeom prst="pie">
          <a:avLst>
            <a:gd name="adj1" fmla="val 5400000"/>
            <a:gd name="adj2" fmla="val 16200000"/>
          </a:avLst>
        </a:prstGeom>
        <a:solidFill>
          <a:schemeClr val="accent5">
            <a:lumMod val="20000"/>
            <a:lumOff val="80000"/>
          </a:schemeClr>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sp>
    <dsp:sp modelId="{0E9C20D0-767C-4B17-A19C-27E06A5654BB}">
      <dsp:nvSpPr>
        <dsp:cNvPr id="0" name=""/>
        <dsp:cNvSpPr/>
      </dsp:nvSpPr>
      <dsp:spPr>
        <a:xfrm>
          <a:off x="2579000" y="273467"/>
          <a:ext cx="6017667" cy="5158000"/>
        </a:xfrm>
        <a:prstGeom prst="rect">
          <a:avLst/>
        </a:prstGeom>
        <a:solidFill>
          <a:schemeClr val="accent6">
            <a:lumMod val="40000"/>
            <a:lumOff val="60000"/>
          </a:schemeClr>
        </a:solidFill>
        <a:ln w="19050" cap="rnd"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50000"/>
            </a:lnSpc>
            <a:spcBef>
              <a:spcPct val="0"/>
            </a:spcBef>
            <a:spcAft>
              <a:spcPct val="35000"/>
            </a:spcAft>
          </a:pPr>
          <a:endParaRPr lang="en-US" sz="1800" kern="1200" dirty="0" smtClean="0">
            <a:latin typeface="Times New Roman" panose="02020603050405020304" pitchFamily="18" charset="0"/>
            <a:cs typeface="Times New Roman" panose="02020603050405020304" pitchFamily="18" charset="0"/>
          </a:endParaRPr>
        </a:p>
        <a:p>
          <a:pPr lvl="0" algn="ctr" defTabSz="800100" rtl="0">
            <a:lnSpc>
              <a:spcPct val="150000"/>
            </a:lnSpc>
            <a:spcBef>
              <a:spcPct val="0"/>
            </a:spcBef>
            <a:spcAft>
              <a:spcPct val="35000"/>
            </a:spcAft>
          </a:pPr>
          <a:endParaRPr lang="en-US" sz="1800" kern="1200" dirty="0" smtClean="0">
            <a:latin typeface="Times New Roman" panose="02020603050405020304" pitchFamily="18" charset="0"/>
            <a:cs typeface="Times New Roman" panose="02020603050405020304" pitchFamily="18" charset="0"/>
          </a:endParaRPr>
        </a:p>
        <a:p>
          <a:pPr lvl="0" algn="ctr" defTabSz="800100" rtl="0">
            <a:lnSpc>
              <a:spcPct val="15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Texnikumda</a:t>
          </a:r>
          <a:r>
            <a:rPr lang="en-US" sz="1800" kern="1200" dirty="0" smtClean="0">
              <a:latin typeface="Times New Roman" panose="02020603050405020304" pitchFamily="18" charset="0"/>
              <a:cs typeface="Times New Roman" panose="02020603050405020304" pitchFamily="18" charset="0"/>
            </a:rPr>
            <a:t> 16 </a:t>
          </a:r>
          <a:r>
            <a:rPr lang="en-US" sz="1800" kern="1200" dirty="0" err="1" smtClean="0">
              <a:latin typeface="Times New Roman" panose="02020603050405020304" pitchFamily="18" charset="0"/>
              <a:cs typeface="Times New Roman" panose="02020603050405020304" pitchFamily="18" charset="0"/>
            </a:rPr>
            <a:t>nafar</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pedagog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faoliyat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olib</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borib</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ulardan</a:t>
          </a:r>
          <a:r>
            <a:rPr lang="en-US" sz="1800" kern="1200" dirty="0" smtClean="0">
              <a:latin typeface="Times New Roman" panose="02020603050405020304" pitchFamily="18" charset="0"/>
              <a:cs typeface="Times New Roman" panose="02020603050405020304" pitchFamily="18" charset="0"/>
            </a:rPr>
            <a:t> 7 </a:t>
          </a:r>
          <a:r>
            <a:rPr lang="en-US" sz="1800" kern="1200" dirty="0" err="1" smtClean="0">
              <a:latin typeface="Times New Roman" panose="02020603050405020304" pitchFamily="18" charset="0"/>
              <a:cs typeface="Times New Roman" panose="02020603050405020304" pitchFamily="18" charset="0"/>
            </a:rPr>
            <a:t>nafari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asosiy</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o’qituvchi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va</a:t>
          </a:r>
          <a:r>
            <a:rPr lang="en-US" sz="1800" kern="1200" dirty="0" smtClean="0">
              <a:latin typeface="Times New Roman" panose="02020603050405020304" pitchFamily="18" charset="0"/>
              <a:cs typeface="Times New Roman" panose="02020603050405020304" pitchFamily="18" charset="0"/>
            </a:rPr>
            <a:t> 9 </a:t>
          </a:r>
          <a:r>
            <a:rPr lang="en-US" sz="1800" kern="1200" dirty="0" err="1" smtClean="0">
              <a:latin typeface="Times New Roman" panose="02020603050405020304" pitchFamily="18" charset="0"/>
              <a:cs typeface="Times New Roman" panose="02020603050405020304" pitchFamily="18" charset="0"/>
            </a:rPr>
            <a:t>nafari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o’rindosh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o’qituvchi</a:t>
          </a:r>
          <a:r>
            <a:rPr lang="uz-Cyrl-UZ"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ularning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barchasi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oliy</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ma’lumotli</a:t>
          </a:r>
          <a:r>
            <a:rPr lang="uz-Cyrl-UZ" sz="1800" kern="1200" dirty="0" smtClean="0">
              <a:latin typeface="Times New Roman" panose="02020603050405020304" pitchFamily="18" charset="0"/>
              <a:cs typeface="Times New Roman" panose="02020603050405020304" pitchFamily="18" charset="0"/>
            </a:rPr>
            <a:t> (100 %)</a:t>
          </a:r>
          <a:r>
            <a:rPr lang="uz-Latn-UZ" sz="1800" kern="1200" dirty="0" smtClean="0">
              <a:latin typeface="Times New Roman" panose="02020603050405020304" pitchFamily="18" charset="0"/>
              <a:cs typeface="Times New Roman" panose="02020603050405020304" pitchFamily="18" charset="0"/>
            </a:rPr>
            <a:t> </a:t>
          </a:r>
          <a:r>
            <a:rPr lang="ru-RU" sz="1800" kern="1200" dirty="0" smtClean="0">
              <a:latin typeface="Times New Roman" panose="02020603050405020304" pitchFamily="18" charset="0"/>
              <a:cs typeface="Times New Roman" panose="02020603050405020304" pitchFamily="18" charset="0"/>
            </a:rPr>
            <a:t/>
          </a:r>
          <a:br>
            <a:rPr lang="ru-RU" sz="1800" kern="1200" dirty="0" smtClean="0">
              <a:latin typeface="Times New Roman" panose="02020603050405020304" pitchFamily="18" charset="0"/>
              <a:cs typeface="Times New Roman" panose="02020603050405020304" pitchFamily="18" charset="0"/>
            </a:rPr>
          </a:br>
          <a:r>
            <a:rPr lang="ru-RU" sz="1800" kern="1200" dirty="0" smtClean="0">
              <a:latin typeface="Times New Roman" panose="02020603050405020304" pitchFamily="18" charset="0"/>
              <a:cs typeface="Times New Roman" panose="02020603050405020304" pitchFamily="18" charset="0"/>
            </a:rPr>
            <a:t>    </a:t>
          </a:r>
        </a:p>
        <a:p>
          <a:pPr lvl="0" algn="ctr" defTabSz="800100" rtl="0">
            <a:lnSpc>
              <a:spcPct val="150000"/>
            </a:lnSpc>
            <a:spcBef>
              <a:spcPct val="0"/>
            </a:spcBef>
            <a:spcAft>
              <a:spcPct val="35000"/>
            </a:spcAft>
          </a:pPr>
          <a:r>
            <a:rPr lang="ru-RU" sz="1800" kern="12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kern="1200" dirty="0" err="1" smtClean="0">
              <a:solidFill>
                <a:schemeClr val="accent3">
                  <a:lumMod val="75000"/>
                </a:schemeClr>
              </a:solidFill>
              <a:latin typeface="Times New Roman" panose="02020603050405020304" pitchFamily="18" charset="0"/>
              <a:cs typeface="Times New Roman" panose="02020603050405020304" pitchFamily="18" charset="0"/>
            </a:rPr>
            <a:t>Shundan</a:t>
          </a:r>
          <a:r>
            <a:rPr lang="uz-Cyrl-UZ" sz="1800" kern="1200" dirty="0" smtClean="0">
              <a:solidFill>
                <a:schemeClr val="accent3">
                  <a:lumMod val="75000"/>
                </a:schemeClr>
              </a:solidFill>
              <a:latin typeface="Times New Roman" panose="02020603050405020304" pitchFamily="18" charset="0"/>
              <a:cs typeface="Times New Roman" panose="02020603050405020304" pitchFamily="18" charset="0"/>
            </a:rPr>
            <a:t>:</a:t>
          </a:r>
          <a:r>
            <a:rPr lang="uz-Latn-UZ" sz="1800" kern="1200" dirty="0" smtClean="0">
              <a:solidFill>
                <a:schemeClr val="accent3">
                  <a:lumMod val="75000"/>
                </a:schemeClr>
              </a:solidFill>
              <a:latin typeface="Times New Roman" panose="02020603050405020304" pitchFamily="18" charset="0"/>
              <a:cs typeface="Times New Roman" panose="02020603050405020304" pitchFamily="18" charset="0"/>
            </a:rPr>
            <a:t> </a:t>
          </a:r>
          <a:r>
            <a:rPr lang="ru-RU" sz="1800" kern="12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kern="1200" dirty="0" err="1" smtClean="0">
              <a:solidFill>
                <a:schemeClr val="accent3">
                  <a:lumMod val="75000"/>
                </a:schemeClr>
              </a:solidFill>
              <a:latin typeface="Times New Roman" panose="02020603050405020304" pitchFamily="18" charset="0"/>
              <a:cs typeface="Times New Roman" panose="02020603050405020304" pitchFamily="18" charset="0"/>
            </a:rPr>
            <a:t>Oliy</a:t>
          </a:r>
          <a:r>
            <a:rPr lang="en-US" sz="1800" kern="12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kern="1200" dirty="0" err="1" smtClean="0">
              <a:solidFill>
                <a:schemeClr val="accent3">
                  <a:lumMod val="75000"/>
                </a:schemeClr>
              </a:solidFill>
              <a:latin typeface="Times New Roman" panose="02020603050405020304" pitchFamily="18" charset="0"/>
              <a:cs typeface="Times New Roman" panose="02020603050405020304" pitchFamily="18" charset="0"/>
            </a:rPr>
            <a:t>malaka</a:t>
          </a:r>
          <a:r>
            <a:rPr lang="en-US" sz="1800" kern="12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kern="1200" dirty="0" err="1" smtClean="0">
              <a:solidFill>
                <a:schemeClr val="accent3">
                  <a:lumMod val="75000"/>
                </a:schemeClr>
              </a:solidFill>
              <a:latin typeface="Times New Roman" panose="02020603050405020304" pitchFamily="18" charset="0"/>
              <a:cs typeface="Times New Roman" panose="02020603050405020304" pitchFamily="18" charset="0"/>
            </a:rPr>
            <a:t>toifaliylar</a:t>
          </a:r>
          <a:r>
            <a:rPr lang="en-US" sz="1800" kern="12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1800" kern="1200" dirty="0" err="1" smtClean="0">
              <a:solidFill>
                <a:schemeClr val="accent3">
                  <a:lumMod val="75000"/>
                </a:schemeClr>
              </a:solidFill>
              <a:latin typeface="Times New Roman" panose="02020603050405020304" pitchFamily="18" charset="0"/>
              <a:cs typeface="Times New Roman" panose="02020603050405020304" pitchFamily="18" charset="0"/>
            </a:rPr>
            <a:t>soni</a:t>
          </a:r>
          <a:r>
            <a:rPr lang="en-US" sz="1800" kern="1200" dirty="0" smtClean="0">
              <a:solidFill>
                <a:schemeClr val="accent3">
                  <a:lumMod val="75000"/>
                </a:schemeClr>
              </a:solidFill>
              <a:latin typeface="Times New Roman" panose="02020603050405020304" pitchFamily="18" charset="0"/>
              <a:cs typeface="Times New Roman" panose="02020603050405020304" pitchFamily="18" charset="0"/>
            </a:rPr>
            <a:t>-</a:t>
          </a:r>
          <a:r>
            <a:rPr lang="uz-Cyrl-UZ" sz="1800" kern="1200" dirty="0" smtClean="0">
              <a:latin typeface="Times New Roman" panose="02020603050405020304" pitchFamily="18" charset="0"/>
              <a:cs typeface="Times New Roman" panose="02020603050405020304" pitchFamily="18" charset="0"/>
            </a:rPr>
            <a:t> </a:t>
          </a:r>
          <a:r>
            <a:rPr lang="ru-RU" sz="1800" kern="1200" dirty="0" smtClean="0">
              <a:latin typeface="Times New Roman" panose="02020603050405020304" pitchFamily="18" charset="0"/>
              <a:cs typeface="Times New Roman" panose="02020603050405020304" pitchFamily="18" charset="0"/>
            </a:rPr>
            <a:t/>
          </a:r>
          <a:br>
            <a:rPr lang="ru-RU" sz="1800" kern="1200" dirty="0" smtClean="0">
              <a:latin typeface="Times New Roman" panose="02020603050405020304" pitchFamily="18" charset="0"/>
              <a:cs typeface="Times New Roman" panose="02020603050405020304" pitchFamily="18" charset="0"/>
            </a:rPr>
          </a:br>
          <a:r>
            <a:rPr lang="uz-Cyrl-UZ" sz="1800" kern="1200" dirty="0" smtClean="0">
              <a:latin typeface="Times New Roman" panose="02020603050405020304" pitchFamily="18" charset="0"/>
              <a:cs typeface="Times New Roman" panose="02020603050405020304" pitchFamily="18" charset="0"/>
            </a:rPr>
            <a:t>                           </a:t>
          </a:r>
          <a:r>
            <a:rPr lang="uz-Latn-UZ" sz="1800" kern="1200" dirty="0" smtClean="0">
              <a:latin typeface="Times New Roman" panose="02020603050405020304" pitchFamily="18" charset="0"/>
              <a:cs typeface="Times New Roman" panose="02020603050405020304" pitchFamily="18" charset="0"/>
            </a:rPr>
            <a:t>1-</a:t>
          </a:r>
          <a:r>
            <a:rPr lang="en-US" sz="1800" kern="1200" dirty="0" err="1" smtClean="0">
              <a:latin typeface="Times New Roman" panose="02020603050405020304" pitchFamily="18" charset="0"/>
              <a:cs typeface="Times New Roman" panose="02020603050405020304" pitchFamily="18" charset="0"/>
            </a:rPr>
            <a:t>malaka</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toifalilar</a:t>
          </a:r>
          <a:r>
            <a:rPr lang="en-US" sz="1800" kern="1200" dirty="0" smtClean="0">
              <a:latin typeface="Times New Roman" panose="02020603050405020304" pitchFamily="18" charset="0"/>
              <a:cs typeface="Times New Roman" panose="02020603050405020304" pitchFamily="18" charset="0"/>
            </a:rPr>
            <a:t> 1 </a:t>
          </a:r>
          <a:r>
            <a:rPr lang="en-US" sz="1800" kern="1200" dirty="0" err="1" smtClean="0">
              <a:latin typeface="Times New Roman" panose="02020603050405020304" pitchFamily="18" charset="0"/>
              <a:cs typeface="Times New Roman" panose="02020603050405020304" pitchFamily="18" charset="0"/>
            </a:rPr>
            <a:t>nafar</a:t>
          </a:r>
          <a:r>
            <a:rPr lang="uz-Latn-UZ" sz="1800" kern="1200" dirty="0" smtClean="0">
              <a:latin typeface="Times New Roman" panose="02020603050405020304" pitchFamily="18" charset="0"/>
              <a:cs typeface="Times New Roman" panose="02020603050405020304" pitchFamily="18" charset="0"/>
            </a:rPr>
            <a:t>,</a:t>
          </a:r>
          <a:r>
            <a:rPr lang="ru-RU" sz="1800" kern="1200" dirty="0" smtClean="0">
              <a:latin typeface="Times New Roman" panose="02020603050405020304" pitchFamily="18" charset="0"/>
              <a:cs typeface="Times New Roman" panose="02020603050405020304" pitchFamily="18" charset="0"/>
            </a:rPr>
            <a:t/>
          </a:r>
          <a:br>
            <a:rPr lang="ru-RU" sz="1800" kern="1200" dirty="0" smtClean="0">
              <a:latin typeface="Times New Roman" panose="02020603050405020304" pitchFamily="18" charset="0"/>
              <a:cs typeface="Times New Roman" panose="02020603050405020304" pitchFamily="18" charset="0"/>
            </a:rPr>
          </a:br>
          <a:r>
            <a:rPr lang="uz-Cyrl-UZ" sz="1800" kern="1200" dirty="0" smtClean="0">
              <a:latin typeface="Times New Roman" panose="02020603050405020304" pitchFamily="18" charset="0"/>
              <a:cs typeface="Times New Roman" panose="02020603050405020304" pitchFamily="18" charset="0"/>
            </a:rPr>
            <a:t>                           </a:t>
          </a:r>
          <a:r>
            <a:rPr lang="uz-Latn-UZ" sz="1800" kern="1200" dirty="0" smtClean="0">
              <a:latin typeface="Times New Roman" panose="02020603050405020304" pitchFamily="18" charset="0"/>
              <a:cs typeface="Times New Roman" panose="02020603050405020304" pitchFamily="18" charset="0"/>
            </a:rPr>
            <a:t>2-</a:t>
          </a:r>
          <a:r>
            <a:rPr lang="en-US" sz="1800" kern="1200" dirty="0" err="1" smtClean="0">
              <a:latin typeface="Times New Roman" panose="02020603050405020304" pitchFamily="18" charset="0"/>
              <a:cs typeface="Times New Roman" panose="02020603050405020304" pitchFamily="18" charset="0"/>
            </a:rPr>
            <a:t>malaka</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toifalilar</a:t>
          </a:r>
          <a:r>
            <a:rPr lang="en-US" sz="1800" kern="1200" dirty="0" smtClean="0">
              <a:latin typeface="Times New Roman" panose="02020603050405020304" pitchFamily="18" charset="0"/>
              <a:cs typeface="Times New Roman" panose="02020603050405020304" pitchFamily="18" charset="0"/>
            </a:rPr>
            <a:t> 1 </a:t>
          </a:r>
          <a:r>
            <a:rPr lang="en-US" sz="1800" kern="1200" dirty="0" err="1" smtClean="0">
              <a:latin typeface="Times New Roman" panose="02020603050405020304" pitchFamily="18" charset="0"/>
              <a:cs typeface="Times New Roman" panose="02020603050405020304" pitchFamily="18" charset="0"/>
            </a:rPr>
            <a:t>nafar</a:t>
          </a:r>
          <a:r>
            <a:rPr lang="uz-Latn-UZ" sz="1800" kern="1200" dirty="0" smtClean="0">
              <a:latin typeface="Times New Roman" panose="02020603050405020304" pitchFamily="18" charset="0"/>
              <a:cs typeface="Times New Roman" panose="02020603050405020304" pitchFamily="18" charset="0"/>
            </a:rPr>
            <a:t>,</a:t>
          </a:r>
          <a:r>
            <a:rPr lang="ru-RU" sz="1800" kern="1200" dirty="0" smtClean="0">
              <a:latin typeface="Times New Roman" panose="02020603050405020304" pitchFamily="18" charset="0"/>
              <a:cs typeface="Times New Roman" panose="02020603050405020304" pitchFamily="18" charset="0"/>
            </a:rPr>
            <a:t/>
          </a:r>
          <a:br>
            <a:rPr lang="ru-RU" sz="1800" kern="1200" dirty="0" smtClean="0">
              <a:latin typeface="Times New Roman" panose="02020603050405020304" pitchFamily="18" charset="0"/>
              <a:cs typeface="Times New Roman" panose="02020603050405020304" pitchFamily="18" charset="0"/>
            </a:rPr>
          </a:br>
          <a:r>
            <a:rPr lang="ru-RU" sz="1800" kern="1200" dirty="0" smtClean="0">
              <a:latin typeface="Times New Roman" panose="02020603050405020304" pitchFamily="18" charset="0"/>
              <a:cs typeface="Times New Roman" panose="02020603050405020304" pitchFamily="18" charset="0"/>
            </a:rPr>
            <a:t/>
          </a:r>
          <a:br>
            <a:rPr lang="ru-RU" sz="1800" kern="1200" dirty="0" smtClean="0">
              <a:latin typeface="Times New Roman" panose="02020603050405020304" pitchFamily="18" charset="0"/>
              <a:cs typeface="Times New Roman" panose="02020603050405020304" pitchFamily="18" charset="0"/>
            </a:rPr>
          </a:br>
          <a:r>
            <a:rPr lang="uz-Cyrl-UZ"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Mutaxasisslar</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soni</a:t>
          </a:r>
          <a:r>
            <a:rPr lang="en-US" sz="1800" kern="1200" dirty="0" smtClean="0">
              <a:latin typeface="Times New Roman" panose="02020603050405020304" pitchFamily="18" charset="0"/>
              <a:cs typeface="Times New Roman" panose="02020603050405020304" pitchFamily="18" charset="0"/>
            </a:rPr>
            <a:t> 14 </a:t>
          </a:r>
          <a:r>
            <a:rPr lang="en-US" sz="1800" kern="1200" dirty="0" err="1" smtClean="0">
              <a:latin typeface="Times New Roman" panose="02020603050405020304" pitchFamily="18" charset="0"/>
              <a:cs typeface="Times New Roman" panose="02020603050405020304" pitchFamily="18" charset="0"/>
            </a:rPr>
            <a:t>nafar</a:t>
          </a:r>
          <a:r>
            <a:rPr lang="en-US" sz="1800" kern="1200" dirty="0" smtClean="0">
              <a:latin typeface="Times New Roman" panose="02020603050405020304" pitchFamily="18" charset="0"/>
              <a:cs typeface="Times New Roman" panose="02020603050405020304" pitchFamily="18" charset="0"/>
            </a:rPr>
            <a:t>.</a:t>
          </a:r>
          <a:r>
            <a:rPr lang="ru-RU" sz="1800" kern="1200" dirty="0" smtClean="0">
              <a:latin typeface="Times New Roman" panose="02020603050405020304" pitchFamily="18" charset="0"/>
              <a:cs typeface="Times New Roman" panose="02020603050405020304" pitchFamily="18" charset="0"/>
            </a:rPr>
            <a:t/>
          </a:r>
          <a:br>
            <a:rPr lang="ru-RU" sz="1800" kern="1200" dirty="0" smtClean="0">
              <a:latin typeface="Times New Roman" panose="02020603050405020304" pitchFamily="18" charset="0"/>
              <a:cs typeface="Times New Roman" panose="02020603050405020304" pitchFamily="18" charset="0"/>
            </a:rPr>
          </a:br>
          <a:r>
            <a:rPr lang="uz-Cyrl-UZ"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Nomutaxassis</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o’qituvchi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yo’q</a:t>
          </a:r>
          <a:r>
            <a:rPr lang="ru-RU" sz="1800" kern="1200" dirty="0" smtClean="0">
              <a:latin typeface="Times New Roman" panose="02020603050405020304" pitchFamily="18" charset="0"/>
              <a:cs typeface="Times New Roman" panose="02020603050405020304" pitchFamily="18" charset="0"/>
            </a:rPr>
            <a:t>.</a:t>
          </a:r>
          <a:br>
            <a:rPr lang="ru-RU" sz="1800" kern="1200" dirty="0" smtClean="0">
              <a:latin typeface="Times New Roman" panose="02020603050405020304" pitchFamily="18" charset="0"/>
              <a:cs typeface="Times New Roman" panose="02020603050405020304" pitchFamily="18" charset="0"/>
            </a:rPr>
          </a:br>
          <a:r>
            <a:rPr lang="uz-Cyrl-UZ" sz="1800" kern="1200" dirty="0" smtClean="0">
              <a:latin typeface="Times New Roman" panose="02020603050405020304" pitchFamily="18" charset="0"/>
              <a:cs typeface="Times New Roman" panose="02020603050405020304" pitchFamily="18" charset="0"/>
            </a:rPr>
            <a:t> </a:t>
          </a:r>
          <a:r>
            <a:rPr lang="ru-RU" sz="1800" kern="1200" dirty="0" smtClean="0">
              <a:latin typeface="Times New Roman" panose="02020603050405020304" pitchFamily="18" charset="0"/>
              <a:cs typeface="Times New Roman" panose="02020603050405020304" pitchFamily="18" charset="0"/>
            </a:rPr>
            <a:t/>
          </a:r>
          <a:br>
            <a:rPr lang="ru-RU" sz="1800" kern="1200" dirty="0" smtClean="0">
              <a:latin typeface="Times New Roman" panose="02020603050405020304" pitchFamily="18" charset="0"/>
              <a:cs typeface="Times New Roman" panose="02020603050405020304" pitchFamily="18" charset="0"/>
            </a:rPr>
          </a:br>
          <a:endParaRPr lang="ru-RU" sz="1800" kern="1200" dirty="0">
            <a:latin typeface="Times New Roman" panose="02020603050405020304" pitchFamily="18" charset="0"/>
            <a:cs typeface="Times New Roman" panose="02020603050405020304" pitchFamily="18" charset="0"/>
          </a:endParaRPr>
        </a:p>
      </dsp:txBody>
      <dsp:txXfrm>
        <a:off x="2579000" y="273467"/>
        <a:ext cx="6017667" cy="515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EEDEA-1B64-47C3-BD79-8EB12BE900A2}">
      <dsp:nvSpPr>
        <dsp:cNvPr id="0" name=""/>
        <dsp:cNvSpPr/>
      </dsp:nvSpPr>
      <dsp:spPr>
        <a:xfrm>
          <a:off x="3032723" y="37988"/>
          <a:ext cx="7778191" cy="5641561"/>
        </a:xfrm>
        <a:prstGeom prst="roundRect">
          <a:avLst/>
        </a:prstGeom>
        <a:solidFill>
          <a:schemeClr val="accent5">
            <a:lumMod val="40000"/>
            <a:lumOff val="60000"/>
          </a:schemeClr>
        </a:soli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46384" tIns="91440" rIns="91440" bIns="91440" numCol="1" spcCol="1270" anchor="ctr" anchorCtr="0">
          <a:noAutofit/>
        </a:bodyPr>
        <a:lstStyle/>
        <a:p>
          <a:pPr lvl="0" algn="l" defTabSz="1066800" rtl="0">
            <a:lnSpc>
              <a:spcPct val="90000"/>
            </a:lnSpc>
            <a:spcBef>
              <a:spcPct val="0"/>
            </a:spcBef>
            <a:spcAft>
              <a:spcPct val="35000"/>
            </a:spcAft>
          </a:pPr>
          <a:endParaRPr lang="en-US" sz="2400" b="1" kern="1200" dirty="0" smtClean="0">
            <a:solidFill>
              <a:schemeClr val="accent1">
                <a:lumMod val="50000"/>
              </a:schemeClr>
            </a:solidFill>
            <a:latin typeface="Times New Roman" panose="02020603050405020304" pitchFamily="18" charset="0"/>
            <a:ea typeface="Calibri Light" panose="020F0302020204030204" pitchFamily="34" charset="0"/>
            <a:cs typeface="Times New Roman" panose="02020603050405020304" pitchFamily="18" charset="0"/>
          </a:endParaRPr>
        </a:p>
        <a:p>
          <a:pPr lvl="0" algn="l" defTabSz="1066800" rtl="0">
            <a:lnSpc>
              <a:spcPct val="90000"/>
            </a:lnSpc>
            <a:spcBef>
              <a:spcPct val="0"/>
            </a:spcBef>
            <a:spcAft>
              <a:spcPct val="35000"/>
            </a:spcAft>
          </a:pPr>
          <a:r>
            <a:rPr lang="en-US" sz="2400" b="1" kern="1200" dirty="0" smtClean="0">
              <a:solidFill>
                <a:schemeClr val="accent1">
                  <a:lumMod val="50000"/>
                </a:schemeClr>
              </a:solidFill>
              <a:latin typeface="Times New Roman" panose="02020603050405020304" pitchFamily="18" charset="0"/>
              <a:ea typeface="Calibri Light" panose="020F0302020204030204" pitchFamily="34" charset="0"/>
              <a:cs typeface="Times New Roman" panose="02020603050405020304" pitchFamily="18" charset="0"/>
            </a:rPr>
            <a:t>TEXNIKUMDA QUYIDAGI YO’NALISHLAR MAVJUD:</a:t>
          </a:r>
        </a:p>
        <a:p>
          <a:pPr lvl="0" algn="l" defTabSz="1066800" rtl="0">
            <a:lnSpc>
              <a:spcPct val="150000"/>
            </a:lnSpc>
            <a:spcBef>
              <a:spcPct val="0"/>
            </a:spcBef>
            <a:spcAft>
              <a:spcPct val="35000"/>
            </a:spcAft>
          </a:pP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KUNDUZGI TA’LIM:</a:t>
          </a:r>
          <a:r>
            <a:rPr lang="ru-RU"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1.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Kompyuter</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injiniring</a:t>
          </a:r>
          <a:r>
            <a:rPr lang="ru-RU"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2.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Telekommunikatsiya</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texnologiyalari</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Telekommunikatsiya</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Teleradioeshittirish,Mobil</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aloqa</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a:t>
          </a:r>
          <a:r>
            <a:rPr lang="ru-RU"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3.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Buxgalteriya</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hisobi</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va</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audit</a:t>
          </a:r>
          <a:r>
            <a:rPr lang="ru-RU"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4.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Maktabgacha</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ta’lim</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tashkiloti</a:t>
          </a:r>
          <a:r>
            <a:rPr lang="en-US" sz="2400" b="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t>
          </a:r>
          <a:r>
            <a:rPr lang="en-US" sz="2400" b="0" kern="1200" dirty="0" err="1"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uslubchisi</a:t>
          </a:r>
          <a:r>
            <a:rPr lang="ru-RU" sz="240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t/>
          </a:r>
          <a:br>
            <a:rPr lang="ru-RU" sz="2400" kern="1200" dirty="0" smtClean="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rPr>
          </a:br>
          <a:endParaRPr lang="ru-RU" sz="2400" kern="1200" dirty="0">
            <a:solidFill>
              <a:schemeClr val="tx2"/>
            </a:solidFill>
            <a:latin typeface="Times New Roman" panose="02020603050405020304" pitchFamily="18" charset="0"/>
            <a:ea typeface="Arial Unicode MS" panose="020B0604020202020204" pitchFamily="34" charset="-128"/>
            <a:cs typeface="Times New Roman" panose="02020603050405020304" pitchFamily="18" charset="0"/>
          </a:endParaRPr>
        </a:p>
      </dsp:txBody>
      <dsp:txXfrm>
        <a:off x="3308121" y="313386"/>
        <a:ext cx="7227395" cy="5090765"/>
      </dsp:txXfrm>
    </dsp:sp>
    <dsp:sp modelId="{2EF7484F-AB87-4A02-9297-E2AB81079552}">
      <dsp:nvSpPr>
        <dsp:cNvPr id="0" name=""/>
        <dsp:cNvSpPr/>
      </dsp:nvSpPr>
      <dsp:spPr>
        <a:xfrm>
          <a:off x="162276" y="188628"/>
          <a:ext cx="4012326" cy="3755120"/>
        </a:xfrm>
        <a:prstGeom prst="ellipse">
          <a:avLst/>
        </a:prstGeom>
        <a:blipFill rotWithShape="1">
          <a:blip xmlns:r="http://schemas.openxmlformats.org/officeDocument/2006/relationships" r:embed="rId1"/>
          <a:stretch>
            <a:fillRect/>
          </a:stretch>
        </a:blip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1265269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256684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47765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3966778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6043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2944695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3558769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171157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369039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EC3DA20-4610-427B-B818-A37C8F2A7EA5}" type="datetimeFigureOut">
              <a:rPr lang="ru-RU" smtClean="0"/>
              <a:t>17.04.2024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2056625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EC3DA20-4610-427B-B818-A37C8F2A7EA5}" type="datetimeFigureOut">
              <a:rPr lang="ru-RU" smtClean="0"/>
              <a:t>17.04.2024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171388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EC3DA20-4610-427B-B818-A37C8F2A7EA5}" type="datetimeFigureOut">
              <a:rPr lang="ru-RU" smtClean="0"/>
              <a:t>17.04.2024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1144689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EC3DA20-4610-427B-B818-A37C8F2A7EA5}" type="datetimeFigureOut">
              <a:rPr lang="ru-RU" smtClean="0"/>
              <a:t>17.04.2024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3104467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DA20-4610-427B-B818-A37C8F2A7EA5}" type="datetimeFigureOut">
              <a:rPr lang="ru-RU" smtClean="0"/>
              <a:t>17.04.2024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387288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smtClean="0"/>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BEC3DA20-4610-427B-B818-A37C8F2A7EA5}" type="datetimeFigureOut">
              <a:rPr lang="ru-RU" smtClean="0"/>
              <a:t>17.04.2024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2522017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EC3DA20-4610-427B-B818-A37C8F2A7EA5}" type="datetimeFigureOut">
              <a:rPr lang="ru-RU" smtClean="0"/>
              <a:t>17.04.2024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A29D1FC-CEBA-488A-9D68-22D11048880F}" type="slidenum">
              <a:rPr lang="ru-RU" smtClean="0"/>
              <a:t>‹#›</a:t>
            </a:fld>
            <a:endParaRPr lang="ru-RU"/>
          </a:p>
        </p:txBody>
      </p:sp>
    </p:spTree>
    <p:extLst>
      <p:ext uri="{BB962C8B-B14F-4D97-AF65-F5344CB8AC3E}">
        <p14:creationId xmlns:p14="http://schemas.microsoft.com/office/powerpoint/2010/main" val="2131483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C3DA20-4610-427B-B818-A37C8F2A7EA5}" type="datetimeFigureOut">
              <a:rPr lang="ru-RU" smtClean="0"/>
              <a:t>17.04.2024</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9A29D1FC-CEBA-488A-9D68-22D11048880F}" type="slidenum">
              <a:rPr lang="ru-RU" smtClean="0"/>
              <a:t>‹#›</a:t>
            </a:fld>
            <a:endParaRPr lang="ru-RU"/>
          </a:p>
        </p:txBody>
      </p:sp>
    </p:spTree>
    <p:extLst>
      <p:ext uri="{BB962C8B-B14F-4D97-AF65-F5344CB8AC3E}">
        <p14:creationId xmlns:p14="http://schemas.microsoft.com/office/powerpoint/2010/main" val="342322773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07067" y="336430"/>
            <a:ext cx="8706608" cy="5520906"/>
          </a:xfrm>
        </p:spPr>
        <p:txBody>
          <a:bodyPr/>
          <a:lstStyle/>
          <a:p>
            <a:pPr marR="268605" algn="ctr">
              <a:spcAft>
                <a:spcPts val="800"/>
              </a:spcAft>
            </a:pP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uz-Cyrl-UZ"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O’ZBEKISTON </a:t>
            </a:r>
            <a:r>
              <a:rPr lang="uz-Cyrl-UZ"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RESPUBLIKASI</a:t>
            </a:r>
            <a:r>
              <a:rPr lang="ru-RU" sz="2000" dirty="0">
                <a:latin typeface="Times New Roman" panose="02020603050405020304" pitchFamily="18" charset="0"/>
                <a:ea typeface="Calibri" panose="020F0502020204030204" pitchFamily="34" charset="0"/>
                <a:cs typeface="Times New Roman" panose="02020603050405020304" pitchFamily="18" charset="0"/>
              </a:rPr>
              <a:t/>
            </a:r>
            <a:br>
              <a:rPr lang="ru-RU" sz="2000" dirty="0">
                <a:latin typeface="Times New Roman" panose="02020603050405020304" pitchFamily="18" charset="0"/>
                <a:ea typeface="Calibri" panose="020F0502020204030204" pitchFamily="34" charset="0"/>
                <a:cs typeface="Times New Roman" panose="02020603050405020304" pitchFamily="18" charset="0"/>
              </a:rPr>
            </a:br>
            <a:r>
              <a:rPr lang="uz-Cyrl-UZ"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OLIY TA’LIM</a:t>
            </a: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FAN VA INNAVATSIYALAR</a:t>
            </a:r>
            <a:r>
              <a:rPr lang="ru-RU"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uz-Cyrl-UZ"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VAZIRLIGI</a:t>
            </a:r>
            <a:br>
              <a:rPr lang="uz-Cyrl-UZ"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UrDU</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huzuridagi</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Urganch</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tumani</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ko’p</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tarmoqli</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texnikumi</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direktori</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Saidniyozova</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Zamira</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Madrimovnaning</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yillik</a:t>
            </a: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HISOBOTI</a:t>
            </a:r>
            <a:r>
              <a:rPr lang="en-US" sz="1600" b="1" dirty="0" smtClean="0">
                <a:latin typeface="Times New Roman" panose="02020603050405020304" pitchFamily="18" charset="0"/>
                <a:cs typeface="Times New Roman" panose="02020603050405020304" pitchFamily="18" charset="0"/>
              </a:rPr>
              <a:t/>
            </a:r>
            <a:br>
              <a:rPr lang="en-US" sz="1600" b="1" dirty="0" smtClean="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r>
            <a:br>
              <a:rPr lang="en-US" sz="1600" b="1" dirty="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
            </a:r>
            <a:br>
              <a:rPr lang="en-US" sz="1600" b="1" dirty="0" smtClean="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r>
            <a:br>
              <a:rPr lang="en-US" sz="1600" b="1" dirty="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
            </a:r>
            <a:br>
              <a:rPr lang="en-US" sz="1600" b="1" dirty="0" smtClean="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r>
            <a:br>
              <a:rPr lang="en-US" sz="1600" b="1" dirty="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
            </a:r>
            <a:br>
              <a:rPr lang="en-US" sz="1600" b="1" dirty="0" smtClean="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r>
            <a:br>
              <a:rPr lang="en-US" sz="1600" b="1" dirty="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
            </a:r>
            <a:br>
              <a:rPr lang="en-US" sz="1600" b="1" dirty="0" smtClean="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r>
            <a:br>
              <a:rPr lang="en-US" sz="1600" b="1" dirty="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
            </a:r>
            <a:br>
              <a:rPr lang="en-US" sz="1600" b="1" dirty="0" smtClean="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r>
            <a:br>
              <a:rPr lang="en-US" sz="1600" b="1" dirty="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
            </a:r>
            <a:br>
              <a:rPr lang="en-US" sz="1600" b="1" dirty="0" smtClean="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r>
            <a:br>
              <a:rPr lang="en-US" sz="1600" b="1" dirty="0">
                <a:latin typeface="Times New Roman" panose="02020603050405020304" pitchFamily="18" charset="0"/>
                <a:cs typeface="Times New Roman" panose="02020603050405020304" pitchFamily="18" charset="0"/>
              </a:rPr>
            </a:br>
            <a:r>
              <a:rPr lang="ru-RU" sz="1600" dirty="0">
                <a:latin typeface="Times New Roman" panose="02020603050405020304" pitchFamily="18" charset="0"/>
                <a:cs typeface="Times New Roman" panose="02020603050405020304" pitchFamily="18" charset="0"/>
              </a:rPr>
              <a:t/>
            </a:r>
            <a:br>
              <a:rPr lang="ru-RU" sz="1600" dirty="0">
                <a:latin typeface="Times New Roman" panose="02020603050405020304" pitchFamily="18" charset="0"/>
                <a:cs typeface="Times New Roman" panose="02020603050405020304" pitchFamily="18" charset="0"/>
              </a:rPr>
            </a:br>
            <a:r>
              <a:rPr lang="uz-Cyrl-UZ" sz="1600" b="1" dirty="0">
                <a:latin typeface="Times New Roman" panose="02020603050405020304" pitchFamily="18" charset="0"/>
                <a:cs typeface="Times New Roman" panose="02020603050405020304" pitchFamily="18" charset="0"/>
              </a:rPr>
              <a:t> </a:t>
            </a:r>
            <a:r>
              <a:rPr lang="uz-Cyrl-UZ" sz="1600" b="1" i="1"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a:blip r:embed="rId2"/>
          <a:stretch>
            <a:fillRect/>
          </a:stretch>
        </p:blipFill>
        <p:spPr>
          <a:xfrm>
            <a:off x="1656523" y="2246625"/>
            <a:ext cx="7964556" cy="4358727"/>
          </a:xfrm>
          <a:prstGeom prst="rect">
            <a:avLst/>
          </a:prstGeom>
        </p:spPr>
      </p:pic>
    </p:spTree>
    <p:extLst>
      <p:ext uri="{BB962C8B-B14F-4D97-AF65-F5344CB8AC3E}">
        <p14:creationId xmlns:p14="http://schemas.microsoft.com/office/powerpoint/2010/main" val="9730823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599"/>
            <a:ext cx="10131564" cy="5316747"/>
          </a:xfrm>
        </p:spPr>
        <p:txBody>
          <a:bodyPr>
            <a:normAutofit/>
          </a:bodyPr>
          <a:lstStyle/>
          <a:p>
            <a:r>
              <a:rPr lang="en-US" sz="2600" dirty="0" err="1">
                <a:solidFill>
                  <a:schemeClr val="tx1">
                    <a:lumMod val="95000"/>
                    <a:lumOff val="5000"/>
                  </a:schemeClr>
                </a:solidFill>
                <a:latin typeface="Times New Roman" panose="02020603050405020304" pitchFamily="18" charset="0"/>
                <a:cs typeface="Times New Roman" panose="02020603050405020304" pitchFamily="18" charset="0"/>
              </a:rPr>
              <a:t>Bitiruvchi</a:t>
            </a:r>
            <a:r>
              <a:rPr lang="uz-Cyrl-UZ" sz="2600" dirty="0">
                <a:solidFill>
                  <a:schemeClr val="tx1">
                    <a:lumMod val="95000"/>
                    <a:lumOff val="5000"/>
                  </a:schemeClr>
                </a:solidFill>
                <a:latin typeface="Times New Roman" panose="02020603050405020304" pitchFamily="18" charset="0"/>
                <a:cs typeface="Times New Roman" panose="02020603050405020304" pitchFamily="18" charset="0"/>
              </a:rPr>
              <a:t>larni  o’z yo’nalishi  bo’yicha  ishlab chiqarish amaliyotlarini  o’tash  </a:t>
            </a:r>
            <a:r>
              <a:rPr lang="en-US" sz="2600" dirty="0" err="1">
                <a:solidFill>
                  <a:schemeClr val="tx1">
                    <a:lumMod val="95000"/>
                    <a:lumOff val="5000"/>
                  </a:schemeClr>
                </a:solidFill>
                <a:latin typeface="Times New Roman" panose="02020603050405020304" pitchFamily="18" charset="0"/>
                <a:cs typeface="Times New Roman" panose="02020603050405020304" pitchFamily="18" charset="0"/>
              </a:rPr>
              <a:t>uchun</a:t>
            </a:r>
            <a:r>
              <a:rPr lang="uz-Cyrl-UZ" sz="2600" dirty="0">
                <a:solidFill>
                  <a:schemeClr val="tx1">
                    <a:lumMod val="95000"/>
                    <a:lumOff val="5000"/>
                  </a:schemeClr>
                </a:solidFill>
                <a:latin typeface="Times New Roman" panose="02020603050405020304" pitchFamily="18" charset="0"/>
                <a:cs typeface="Times New Roman" panose="02020603050405020304" pitchFamily="18" charset="0"/>
              </a:rPr>
              <a:t> karxona  tashkilotlar bilan shartnomalar tuzilgan va shu asosida  o’quvchilar  shartnoma bo’yicha  belgilangan  joylarda ishlab chiqarish amalliyotlarini  o’ta</a:t>
            </a:r>
            <a:r>
              <a:rPr lang="en-US" sz="2600" dirty="0">
                <a:solidFill>
                  <a:schemeClr val="tx1">
                    <a:lumMod val="95000"/>
                    <a:lumOff val="5000"/>
                  </a:schemeClr>
                </a:solidFill>
                <a:latin typeface="Times New Roman" panose="02020603050405020304" pitchFamily="18" charset="0"/>
                <a:cs typeface="Times New Roman" panose="02020603050405020304" pitchFamily="18" charset="0"/>
              </a:rPr>
              <a:t>b </a:t>
            </a:r>
            <a:r>
              <a:rPr lang="en-US" sz="2600" dirty="0" err="1">
                <a:solidFill>
                  <a:schemeClr val="tx1">
                    <a:lumMod val="95000"/>
                    <a:lumOff val="5000"/>
                  </a:schemeClr>
                </a:solidFill>
                <a:latin typeface="Times New Roman" panose="02020603050405020304" pitchFamily="18" charset="0"/>
                <a:cs typeface="Times New Roman" panose="02020603050405020304" pitchFamily="18" charset="0"/>
              </a:rPr>
              <a:t>kelmoqda</a:t>
            </a:r>
            <a:r>
              <a:rPr lang="uz-Cyrl-UZ" sz="2600" dirty="0">
                <a:solidFill>
                  <a:schemeClr val="tx1">
                    <a:lumMod val="95000"/>
                    <a:lumOff val="5000"/>
                  </a:schemeClr>
                </a:solidFill>
                <a:latin typeface="Times New Roman" panose="02020603050405020304" pitchFamily="18" charset="0"/>
                <a:cs typeface="Times New Roman" panose="02020603050405020304" pitchFamily="18" charset="0"/>
              </a:rPr>
              <a:t>lar. </a:t>
            </a:r>
            <a:r>
              <a:rPr lang="en-US" sz="2600"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26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26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2600" b="1" dirty="0">
                <a:solidFill>
                  <a:schemeClr val="tx1">
                    <a:lumMod val="95000"/>
                    <a:lumOff val="5000"/>
                  </a:schemeClr>
                </a:solidFill>
                <a:latin typeface="Times New Roman" panose="02020603050405020304" pitchFamily="18" charset="0"/>
                <a:cs typeface="Times New Roman" panose="02020603050405020304" pitchFamily="18" charset="0"/>
              </a:rPr>
            </a:br>
            <a:r>
              <a:rPr lang="uz-Cyrl-UZ" sz="2600" b="1" dirty="0">
                <a:solidFill>
                  <a:schemeClr val="tx1">
                    <a:lumMod val="95000"/>
                    <a:lumOff val="5000"/>
                  </a:schemeClr>
                </a:solidFill>
                <a:latin typeface="Times New Roman" panose="02020603050405020304" pitchFamily="18" charset="0"/>
                <a:cs typeface="Times New Roman" panose="02020603050405020304" pitchFamily="18" charset="0"/>
              </a:rPr>
              <a:t>O’quv ishlarni tashkil qilinishi.</a:t>
            </a:r>
            <a:r>
              <a:rPr lang="ru-RU" sz="2600" dirty="0">
                <a:solidFill>
                  <a:schemeClr val="tx1">
                    <a:lumMod val="95000"/>
                    <a:lumOff val="5000"/>
                  </a:schemeClr>
                </a:solidFill>
                <a:latin typeface="Times New Roman" panose="02020603050405020304" pitchFamily="18" charset="0"/>
                <a:cs typeface="Times New Roman" panose="02020603050405020304" pitchFamily="18" charset="0"/>
              </a:rPr>
              <a:t/>
            </a:r>
            <a:br>
              <a:rPr lang="ru-RU" sz="2600" dirty="0">
                <a:solidFill>
                  <a:schemeClr val="tx1">
                    <a:lumMod val="95000"/>
                    <a:lumOff val="5000"/>
                  </a:schemeClr>
                </a:solidFill>
                <a:latin typeface="Times New Roman" panose="02020603050405020304" pitchFamily="18" charset="0"/>
                <a:cs typeface="Times New Roman" panose="02020603050405020304" pitchFamily="18" charset="0"/>
              </a:rPr>
            </a:br>
            <a:r>
              <a:rPr lang="uz-Cyrl-UZ" sz="2600" dirty="0">
                <a:solidFill>
                  <a:schemeClr val="tx1">
                    <a:lumMod val="95000"/>
                    <a:lumOff val="5000"/>
                  </a:schemeClr>
                </a:solidFill>
                <a:latin typeface="Times New Roman" panose="02020603050405020304" pitchFamily="18" charset="0"/>
                <a:cs typeface="Times New Roman" panose="02020603050405020304" pitchFamily="18" charset="0"/>
              </a:rPr>
              <a:t>Texnikumda  o’quv ishlari  yaxshi  yo’lga  qo’yilgan. </a:t>
            </a:r>
            <a:r>
              <a:rPr lang="en-US" sz="2600" dirty="0" err="1" smtClean="0">
                <a:solidFill>
                  <a:schemeClr val="tx1">
                    <a:lumMod val="95000"/>
                    <a:lumOff val="5000"/>
                  </a:schemeClr>
                </a:solidFill>
                <a:latin typeface="Times New Roman" panose="02020603050405020304" pitchFamily="18" charset="0"/>
                <a:cs typeface="Times New Roman" panose="02020603050405020304" pitchFamily="18" charset="0"/>
              </a:rPr>
              <a:t>Urganch</a:t>
            </a:r>
            <a:r>
              <a:rPr lang="en-US" sz="26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600" dirty="0" err="1" smtClean="0">
                <a:solidFill>
                  <a:schemeClr val="tx1">
                    <a:lumMod val="95000"/>
                    <a:lumOff val="5000"/>
                  </a:schemeClr>
                </a:solidFill>
                <a:latin typeface="Times New Roman" panose="02020603050405020304" pitchFamily="18" charset="0"/>
                <a:cs typeface="Times New Roman" panose="02020603050405020304" pitchFamily="18" charset="0"/>
              </a:rPr>
              <a:t>tumani</a:t>
            </a:r>
            <a:r>
              <a:rPr lang="en-US" sz="2600" dirty="0" smtClean="0">
                <a:solidFill>
                  <a:schemeClr val="tx1">
                    <a:lumMod val="95000"/>
                    <a:lumOff val="5000"/>
                  </a:schemeClr>
                </a:solidFill>
                <a:latin typeface="Times New Roman" panose="02020603050405020304" pitchFamily="18" charset="0"/>
                <a:cs typeface="Times New Roman" panose="02020603050405020304" pitchFamily="18" charset="0"/>
              </a:rPr>
              <a:t> kop </a:t>
            </a:r>
            <a:r>
              <a:rPr lang="en-US" sz="2600" dirty="0" err="1" smtClean="0">
                <a:solidFill>
                  <a:schemeClr val="tx1">
                    <a:lumMod val="95000"/>
                    <a:lumOff val="5000"/>
                  </a:schemeClr>
                </a:solidFill>
                <a:latin typeface="Times New Roman" panose="02020603050405020304" pitchFamily="18" charset="0"/>
                <a:cs typeface="Times New Roman" panose="02020603050405020304" pitchFamily="18" charset="0"/>
              </a:rPr>
              <a:t>tarmoqli</a:t>
            </a:r>
            <a:r>
              <a:rPr lang="uz-Cyrl-UZ" sz="26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uz-Cyrl-UZ" sz="2600" dirty="0">
                <a:solidFill>
                  <a:schemeClr val="tx1">
                    <a:lumMod val="95000"/>
                    <a:lumOff val="5000"/>
                  </a:schemeClr>
                </a:solidFill>
                <a:latin typeface="Times New Roman" panose="02020603050405020304" pitchFamily="18" charset="0"/>
                <a:cs typeface="Times New Roman" panose="02020603050405020304" pitchFamily="18" charset="0"/>
              </a:rPr>
              <a:t>texnikumi  professor  o’qituvchilari  « Namunaviy dasturlar asosida ishlab chiqilgan “Ishchi o’quv rejalar” bo’yicha o’quvchilariga   ta’lim  berib kelmoqda. O’quv mashg’ulotlarini to’g’ri tashkil etish maqsadida Dars jadvali ishlab chiqilgan va dars jadvali asosida o’quv mashg’ulotlari tashkil etilgan</a:t>
            </a:r>
            <a:endParaRPr lang="ru-RU" sz="2600" dirty="0">
              <a:solidFill>
                <a:schemeClr val="tx1">
                  <a:lumMod val="95000"/>
                  <a:lumOff val="5000"/>
                </a:schemeClr>
              </a:solidFill>
            </a:endParaRPr>
          </a:p>
        </p:txBody>
      </p:sp>
    </p:spTree>
    <p:extLst>
      <p:ext uri="{BB962C8B-B14F-4D97-AF65-F5344CB8AC3E}">
        <p14:creationId xmlns:p14="http://schemas.microsoft.com/office/powerpoint/2010/main" val="3572899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3" y="609599"/>
            <a:ext cx="10312719" cy="5437517"/>
          </a:xfrm>
        </p:spPr>
        <p:txBody>
          <a:bodyPr>
            <a:normAutofit/>
          </a:bodyPr>
          <a:lstStyle/>
          <a:p>
            <a:pPr algn="ctr"/>
            <a:r>
              <a:rPr lang="uz-Cyrl-UZ" sz="2400" b="1" dirty="0">
                <a:solidFill>
                  <a:schemeClr val="tx1"/>
                </a:solidFill>
                <a:latin typeface="Times New Roman" panose="02020603050405020304" pitchFamily="18" charset="0"/>
                <a:cs typeface="Times New Roman" panose="02020603050405020304" pitchFamily="18" charset="0"/>
              </a:rPr>
              <a:t>O’quv-meto</a:t>
            </a:r>
            <a:r>
              <a:rPr lang="en-US" sz="2400" b="1" dirty="0" err="1">
                <a:solidFill>
                  <a:schemeClr val="tx1"/>
                </a:solidFill>
                <a:latin typeface="Times New Roman" panose="02020603050405020304" pitchFamily="18" charset="0"/>
                <a:cs typeface="Times New Roman" panose="02020603050405020304" pitchFamily="18" charset="0"/>
              </a:rPr>
              <a:t>dik</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ilmiy</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va</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ilmiy</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metodik</a:t>
            </a:r>
            <a:r>
              <a:rPr lang="en-US" sz="2400" b="1" dirty="0">
                <a:solidFill>
                  <a:schemeClr val="tx1"/>
                </a:solidFill>
                <a:latin typeface="Times New Roman" panose="02020603050405020304" pitchFamily="18" charset="0"/>
                <a:cs typeface="Times New Roman" panose="02020603050405020304" pitchFamily="18" charset="0"/>
              </a:rPr>
              <a:t> </a:t>
            </a:r>
            <a:r>
              <a:rPr lang="uz-Cyrl-UZ" sz="2400" b="1" dirty="0">
                <a:solidFill>
                  <a:schemeClr val="tx1"/>
                </a:solidFill>
                <a:latin typeface="Times New Roman" panose="02020603050405020304" pitchFamily="18" charset="0"/>
                <a:cs typeface="Times New Roman" panose="02020603050405020304" pitchFamily="18" charset="0"/>
              </a:rPr>
              <a:t>ishlarning bajarilishi</a:t>
            </a:r>
            <a:r>
              <a:rPr lang="en-US" sz="2400" b="1" dirty="0">
                <a:solidFill>
                  <a:schemeClr val="tx1"/>
                </a:solidFill>
                <a:latin typeface="Times New Roman" panose="02020603050405020304" pitchFamily="18" charset="0"/>
                <a:cs typeface="Times New Roman" panose="02020603050405020304" pitchFamily="18" charset="0"/>
              </a:rPr>
              <a:t/>
            </a:r>
            <a:br>
              <a:rPr lang="en-US" sz="2400" b="1" dirty="0">
                <a:solidFill>
                  <a:schemeClr val="tx1"/>
                </a:solidFill>
                <a:latin typeface="Times New Roman" panose="02020603050405020304" pitchFamily="18" charset="0"/>
                <a:cs typeface="Times New Roman" panose="02020603050405020304" pitchFamily="18" charset="0"/>
              </a:rPr>
            </a:br>
            <a:r>
              <a:rPr lang="uz-Cyrl-UZ" sz="2400" dirty="0">
                <a:solidFill>
                  <a:schemeClr val="tx1"/>
                </a:solidFill>
                <a:latin typeface="Times New Roman" panose="02020603050405020304" pitchFamily="18" charset="0"/>
                <a:cs typeface="Times New Roman" panose="02020603050405020304" pitchFamily="18" charset="0"/>
              </a:rPr>
              <a:t>Xar bir o’qituvchi tamonidan  shaxsiy  ish rejalar ishlab chiqilgan va  shu bo’yicha  pedagogik  yuklamalarni o’z vaqtida  bajarish  ishlari  olib borilmoqda. O’quv bo’limi tamonidan  ochiq darslar jadvali  ishlab chiqilgan</a:t>
            </a:r>
            <a:r>
              <a:rPr lang="uz-Cyrl-UZ" sz="2400" dirty="0" smtClean="0">
                <a:solidFill>
                  <a:schemeClr val="tx1"/>
                </a:solidFill>
                <a:latin typeface="Times New Roman" panose="02020603050405020304" pitchFamily="18" charset="0"/>
                <a:cs typeface="Times New Roman" panose="02020603050405020304" pitchFamily="18" charset="0"/>
              </a:rPr>
              <a: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600" dirty="0" smtClean="0">
                <a:solidFill>
                  <a:schemeClr val="tx1"/>
                </a:solidFill>
                <a:latin typeface="Times New Roman" panose="02020603050405020304" pitchFamily="18" charset="0"/>
                <a:cs typeface="Times New Roman" panose="02020603050405020304" pitchFamily="18" charset="0"/>
              </a:rPr>
              <a:t/>
            </a:r>
            <a:br>
              <a:rPr lang="en-US" sz="2600" dirty="0" smtClean="0">
                <a:solidFill>
                  <a:schemeClr val="tx1"/>
                </a:solidFill>
                <a:latin typeface="Times New Roman" panose="02020603050405020304" pitchFamily="18" charset="0"/>
                <a:cs typeface="Times New Roman" panose="02020603050405020304" pitchFamily="18" charset="0"/>
              </a:rPr>
            </a:br>
            <a:r>
              <a:rPr lang="en-US" sz="2600" dirty="0">
                <a:solidFill>
                  <a:schemeClr val="tx1"/>
                </a:solidFill>
                <a:latin typeface="Times New Roman" panose="02020603050405020304" pitchFamily="18" charset="0"/>
                <a:cs typeface="Times New Roman" panose="02020603050405020304" pitchFamily="18" charset="0"/>
              </a:rPr>
              <a:t/>
            </a:r>
            <a:br>
              <a:rPr lang="en-US" sz="2600" dirty="0">
                <a:solidFill>
                  <a:schemeClr val="tx1"/>
                </a:solidFill>
                <a:latin typeface="Times New Roman" panose="02020603050405020304" pitchFamily="18" charset="0"/>
                <a:cs typeface="Times New Roman" panose="02020603050405020304" pitchFamily="18" charset="0"/>
              </a:rPr>
            </a:br>
            <a:r>
              <a:rPr lang="en-US" sz="2600" dirty="0" smtClean="0">
                <a:solidFill>
                  <a:schemeClr val="tx1"/>
                </a:solidFill>
                <a:latin typeface="Times New Roman" panose="02020603050405020304" pitchFamily="18" charset="0"/>
                <a:cs typeface="Times New Roman" panose="02020603050405020304" pitchFamily="18" charset="0"/>
              </a:rPr>
              <a:t/>
            </a:r>
            <a:br>
              <a:rPr lang="en-US" sz="2600" dirty="0" smtClean="0">
                <a:solidFill>
                  <a:schemeClr val="tx1"/>
                </a:solidFill>
                <a:latin typeface="Times New Roman" panose="02020603050405020304" pitchFamily="18" charset="0"/>
                <a:cs typeface="Times New Roman" panose="02020603050405020304" pitchFamily="18" charset="0"/>
              </a:rPr>
            </a:br>
            <a:r>
              <a:rPr lang="en-US" sz="2600" dirty="0">
                <a:solidFill>
                  <a:schemeClr val="tx1"/>
                </a:solidFill>
                <a:latin typeface="Times New Roman" panose="02020603050405020304" pitchFamily="18" charset="0"/>
                <a:cs typeface="Times New Roman" panose="02020603050405020304" pitchFamily="18" charset="0"/>
              </a:rPr>
              <a:t> </a:t>
            </a:r>
            <a:r>
              <a:rPr lang="en-US" sz="2600" dirty="0" smtClean="0">
                <a:solidFill>
                  <a:schemeClr val="tx1"/>
                </a:solidFill>
                <a:latin typeface="Times New Roman" panose="02020603050405020304" pitchFamily="18" charset="0"/>
                <a:cs typeface="Times New Roman" panose="02020603050405020304" pitchFamily="18" charset="0"/>
              </a:rPr>
              <a:t>                               </a:t>
            </a:r>
            <a:endParaRPr lang="ru-RU" sz="4400" dirty="0"/>
          </a:p>
        </p:txBody>
      </p:sp>
      <p:pic>
        <p:nvPicPr>
          <p:cNvPr id="3" name="Рисунок 2"/>
          <p:cNvPicPr>
            <a:picLocks noChangeAspect="1"/>
          </p:cNvPicPr>
          <p:nvPr/>
        </p:nvPicPr>
        <p:blipFill>
          <a:blip r:embed="rId2"/>
          <a:stretch>
            <a:fillRect/>
          </a:stretch>
        </p:blipFill>
        <p:spPr>
          <a:xfrm>
            <a:off x="2076700" y="2152650"/>
            <a:ext cx="7222435" cy="4062619"/>
          </a:xfrm>
          <a:prstGeom prst="rect">
            <a:avLst/>
          </a:prstGeom>
        </p:spPr>
      </p:pic>
    </p:spTree>
    <p:extLst>
      <p:ext uri="{BB962C8B-B14F-4D97-AF65-F5344CB8AC3E}">
        <p14:creationId xmlns:p14="http://schemas.microsoft.com/office/powerpoint/2010/main" val="1608120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293749" y="1114379"/>
            <a:ext cx="7431437" cy="4180184"/>
          </a:xfrm>
          <a:prstGeom prst="rect">
            <a:avLst/>
          </a:prstGeom>
        </p:spPr>
      </p:pic>
    </p:spTree>
    <p:extLst>
      <p:ext uri="{BB962C8B-B14F-4D97-AF65-F5344CB8AC3E}">
        <p14:creationId xmlns:p14="http://schemas.microsoft.com/office/powerpoint/2010/main" val="2458211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2800" dirty="0" err="1" smtClean="0"/>
              <a:t>Urganch</a:t>
            </a:r>
            <a:r>
              <a:rPr lang="en-US" sz="2800" dirty="0" smtClean="0"/>
              <a:t> </a:t>
            </a:r>
            <a:r>
              <a:rPr lang="en-US" sz="2800" dirty="0" err="1" smtClean="0"/>
              <a:t>tumani</a:t>
            </a:r>
            <a:r>
              <a:rPr lang="en-US" sz="2800" dirty="0" smtClean="0"/>
              <a:t> </a:t>
            </a:r>
            <a:r>
              <a:rPr lang="en-US" sz="2800" dirty="0" err="1" smtClean="0"/>
              <a:t>ko’p</a:t>
            </a:r>
            <a:r>
              <a:rPr lang="en-US" sz="2800" dirty="0" smtClean="0"/>
              <a:t> </a:t>
            </a:r>
            <a:r>
              <a:rPr lang="en-US" sz="2800" dirty="0" err="1" smtClean="0"/>
              <a:t>tarmoqli</a:t>
            </a:r>
            <a:r>
              <a:rPr lang="en-US" sz="2800" dirty="0" smtClean="0"/>
              <a:t> </a:t>
            </a:r>
            <a:r>
              <a:rPr lang="en-US" sz="2800" dirty="0" err="1" smtClean="0"/>
              <a:t>texnikumdagi</a:t>
            </a:r>
            <a:r>
              <a:rPr lang="en-US" sz="2800" dirty="0" smtClean="0"/>
              <a:t> </a:t>
            </a:r>
            <a:r>
              <a:rPr lang="en-US" sz="2800" dirty="0" err="1" smtClean="0"/>
              <a:t>o’tkazilgan</a:t>
            </a:r>
            <a:r>
              <a:rPr lang="en-US" sz="2800" dirty="0" smtClean="0"/>
              <a:t> </a:t>
            </a:r>
            <a:r>
              <a:rPr lang="en-US" sz="2800" dirty="0" err="1" smtClean="0"/>
              <a:t>o’qituvchilarning</a:t>
            </a:r>
            <a:r>
              <a:rPr lang="en-US" sz="2800" dirty="0" smtClean="0"/>
              <a:t> seminar </a:t>
            </a:r>
            <a:r>
              <a:rPr lang="en-US" sz="2800" dirty="0" err="1" smtClean="0"/>
              <a:t>treninglari</a:t>
            </a:r>
            <a:endParaRPr lang="ru-RU" sz="2800" dirty="0"/>
          </a:p>
        </p:txBody>
      </p:sp>
      <p:pic>
        <p:nvPicPr>
          <p:cNvPr id="4" name="Объект 3"/>
          <p:cNvPicPr>
            <a:picLocks noGrp="1" noChangeAspect="1"/>
          </p:cNvPicPr>
          <p:nvPr>
            <p:ph idx="1"/>
          </p:nvPr>
        </p:nvPicPr>
        <p:blipFill>
          <a:blip r:embed="rId2"/>
          <a:stretch>
            <a:fillRect/>
          </a:stretch>
        </p:blipFill>
        <p:spPr>
          <a:xfrm>
            <a:off x="1529653" y="1771375"/>
            <a:ext cx="6429602" cy="4398837"/>
          </a:xfrm>
          <a:prstGeom prst="rect">
            <a:avLst/>
          </a:prstGeom>
        </p:spPr>
      </p:pic>
    </p:spTree>
    <p:extLst>
      <p:ext uri="{BB962C8B-B14F-4D97-AF65-F5344CB8AC3E}">
        <p14:creationId xmlns:p14="http://schemas.microsoft.com/office/powerpoint/2010/main" val="138205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678442" y="1248355"/>
            <a:ext cx="3438061" cy="4764435"/>
          </a:xfrm>
          <a:prstGeom prst="rect">
            <a:avLst/>
          </a:prstGeom>
        </p:spPr>
      </p:pic>
      <p:pic>
        <p:nvPicPr>
          <p:cNvPr id="5" name="Рисунок 4"/>
          <p:cNvPicPr>
            <a:picLocks noChangeAspect="1"/>
          </p:cNvPicPr>
          <p:nvPr/>
        </p:nvPicPr>
        <p:blipFill>
          <a:blip r:embed="rId3"/>
          <a:stretch>
            <a:fillRect/>
          </a:stretch>
        </p:blipFill>
        <p:spPr>
          <a:xfrm>
            <a:off x="4820921" y="1248356"/>
            <a:ext cx="6352580" cy="4764435"/>
          </a:xfrm>
          <a:prstGeom prst="rect">
            <a:avLst/>
          </a:prstGeom>
        </p:spPr>
      </p:pic>
    </p:spTree>
    <p:extLst>
      <p:ext uri="{BB962C8B-B14F-4D97-AF65-F5344CB8AC3E}">
        <p14:creationId xmlns:p14="http://schemas.microsoft.com/office/powerpoint/2010/main" val="3548593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921412" y="2254015"/>
            <a:ext cx="4724437" cy="3543328"/>
          </a:xfrm>
          <a:prstGeom prst="rect">
            <a:avLst/>
          </a:prstGeom>
        </p:spPr>
      </p:pic>
      <p:pic>
        <p:nvPicPr>
          <p:cNvPr id="5" name="Рисунок 4"/>
          <p:cNvPicPr>
            <a:picLocks noChangeAspect="1"/>
          </p:cNvPicPr>
          <p:nvPr/>
        </p:nvPicPr>
        <p:blipFill>
          <a:blip r:embed="rId3"/>
          <a:stretch>
            <a:fillRect/>
          </a:stretch>
        </p:blipFill>
        <p:spPr>
          <a:xfrm>
            <a:off x="6165465" y="2254014"/>
            <a:ext cx="4389692" cy="3543329"/>
          </a:xfrm>
          <a:prstGeom prst="rect">
            <a:avLst/>
          </a:prstGeom>
        </p:spPr>
      </p:pic>
    </p:spTree>
    <p:extLst>
      <p:ext uri="{BB962C8B-B14F-4D97-AF65-F5344CB8AC3E}">
        <p14:creationId xmlns:p14="http://schemas.microsoft.com/office/powerpoint/2010/main" val="2343624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600"/>
            <a:ext cx="10478346" cy="5491942"/>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200" dirty="0" err="1" smtClean="0">
                <a:latin typeface="Times New Roman" panose="02020603050405020304" pitchFamily="18" charset="0"/>
                <a:cs typeface="Times New Roman" panose="02020603050405020304" pitchFamily="18" charset="0"/>
              </a:rPr>
              <a:t>Urganch</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tumani</a:t>
            </a:r>
            <a:r>
              <a:rPr lang="en-US" sz="4200" dirty="0" smtClean="0">
                <a:latin typeface="Times New Roman" panose="02020603050405020304" pitchFamily="18" charset="0"/>
                <a:cs typeface="Times New Roman" panose="02020603050405020304" pitchFamily="18" charset="0"/>
              </a:rPr>
              <a:t> kop </a:t>
            </a:r>
            <a:r>
              <a:rPr lang="en-US" sz="4200" dirty="0" err="1" smtClean="0">
                <a:latin typeface="Times New Roman" panose="02020603050405020304" pitchFamily="18" charset="0"/>
                <a:cs typeface="Times New Roman" panose="02020603050405020304" pitchFamily="18" charset="0"/>
              </a:rPr>
              <a:t>tarmoqli</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texnikumimizda</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o’qituvchi</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va</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o’quvchilarimiz</a:t>
            </a:r>
            <a:r>
              <a:rPr lang="ru-RU"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erishgan</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yutuqlari</a:t>
            </a:r>
            <a:r>
              <a:rPr lang="en-US" sz="4200" dirty="0" smtClean="0">
                <a:latin typeface="Times New Roman" panose="02020603050405020304" pitchFamily="18" charset="0"/>
                <a:cs typeface="Times New Roman" panose="02020603050405020304" pitchFamily="18" charset="0"/>
              </a:rPr>
              <a:t> </a:t>
            </a:r>
            <a:endParaRPr lang="ru-RU" sz="4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756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42985" y="592015"/>
            <a:ext cx="8596668" cy="1320800"/>
          </a:xfrm>
        </p:spPr>
        <p:txBody>
          <a:bodyPr/>
          <a:lstStyle/>
          <a:p>
            <a:endParaRPr lang="ru-RU" dirty="0"/>
          </a:p>
        </p:txBody>
      </p:sp>
      <p:pic>
        <p:nvPicPr>
          <p:cNvPr id="4" name="Объект 3"/>
          <p:cNvPicPr>
            <a:picLocks noGrp="1" noChangeAspect="1"/>
          </p:cNvPicPr>
          <p:nvPr>
            <p:ph idx="1"/>
          </p:nvPr>
        </p:nvPicPr>
        <p:blipFill>
          <a:blip r:embed="rId2"/>
          <a:stretch>
            <a:fillRect/>
          </a:stretch>
        </p:blipFill>
        <p:spPr>
          <a:xfrm>
            <a:off x="1047388" y="2053569"/>
            <a:ext cx="8387861" cy="4328874"/>
          </a:xfrm>
          <a:prstGeom prst="rect">
            <a:avLst/>
          </a:prstGeom>
        </p:spPr>
      </p:pic>
    </p:spTree>
    <p:extLst>
      <p:ext uri="{BB962C8B-B14F-4D97-AF65-F5344CB8AC3E}">
        <p14:creationId xmlns:p14="http://schemas.microsoft.com/office/powerpoint/2010/main" val="109436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599"/>
            <a:ext cx="7719320" cy="1359877"/>
          </a:xfrm>
        </p:spPr>
        <p:txBody>
          <a:bodyPr>
            <a:normAutofit/>
          </a:bodyPr>
          <a:lstStyle/>
          <a:p>
            <a:pPr algn="ctr"/>
            <a:r>
              <a:rPr lang="en-US" sz="3200" dirty="0" smtClean="0">
                <a:latin typeface="Times New Roman" panose="02020603050405020304" pitchFamily="18" charset="0"/>
                <a:cs typeface="Times New Roman" panose="02020603050405020304" pitchFamily="18" charset="0"/>
              </a:rPr>
              <a:t>2022-2023 </a:t>
            </a:r>
            <a:r>
              <a:rPr lang="en-US" sz="3200" dirty="0" err="1" smtClean="0">
                <a:latin typeface="Times New Roman" panose="02020603050405020304" pitchFamily="18" charset="0"/>
                <a:cs typeface="Times New Roman" panose="02020603050405020304" pitchFamily="18" charset="0"/>
              </a:rPr>
              <a:t>o’quv</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yili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yakuni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bo’yicha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sho’ba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yig’ilishida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taqdirlash</a:t>
            </a:r>
            <a:r>
              <a:rPr lang="en-US" sz="3200" dirty="0" smtClean="0">
                <a:latin typeface="Times New Roman" panose="02020603050405020304" pitchFamily="18" charset="0"/>
                <a:cs typeface="Times New Roman" panose="02020603050405020304" pitchFamily="18" charset="0"/>
              </a:rPr>
              <a:t> </a:t>
            </a:r>
            <a:endParaRPr lang="ru-RU" sz="3200" dirty="0">
              <a:latin typeface="Times New Roman" panose="02020603050405020304" pitchFamily="18" charset="0"/>
              <a:cs typeface="Times New Roman" panose="02020603050405020304" pitchFamily="18" charset="0"/>
            </a:endParaRPr>
          </a:p>
        </p:txBody>
      </p:sp>
      <p:pic>
        <p:nvPicPr>
          <p:cNvPr id="4" name="Объект 3"/>
          <p:cNvPicPr>
            <a:picLocks noGrp="1" noChangeAspect="1"/>
          </p:cNvPicPr>
          <p:nvPr>
            <p:ph idx="1"/>
          </p:nvPr>
        </p:nvPicPr>
        <p:blipFill>
          <a:blip r:embed="rId2"/>
          <a:stretch>
            <a:fillRect/>
          </a:stretch>
        </p:blipFill>
        <p:spPr>
          <a:xfrm>
            <a:off x="1599421" y="2066647"/>
            <a:ext cx="6910754" cy="4353775"/>
          </a:xfrm>
          <a:prstGeom prst="rect">
            <a:avLst/>
          </a:prstGeom>
        </p:spPr>
      </p:pic>
    </p:spTree>
    <p:extLst>
      <p:ext uri="{BB962C8B-B14F-4D97-AF65-F5344CB8AC3E}">
        <p14:creationId xmlns:p14="http://schemas.microsoft.com/office/powerpoint/2010/main" val="3459969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321169" y="391976"/>
            <a:ext cx="7871087" cy="5903316"/>
          </a:xfrm>
          <a:prstGeom prst="rect">
            <a:avLst/>
          </a:prstGeom>
        </p:spPr>
      </p:pic>
    </p:spTree>
    <p:extLst>
      <p:ext uri="{BB962C8B-B14F-4D97-AF65-F5344CB8AC3E}">
        <p14:creationId xmlns:p14="http://schemas.microsoft.com/office/powerpoint/2010/main" val="532788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Схема 2"/>
          <p:cNvGraphicFramePr/>
          <p:nvPr>
            <p:extLst>
              <p:ext uri="{D42A27DB-BD31-4B8C-83A1-F6EECF244321}">
                <p14:modId xmlns:p14="http://schemas.microsoft.com/office/powerpoint/2010/main" val="973780709"/>
              </p:ext>
            </p:extLst>
          </p:nvPr>
        </p:nvGraphicFramePr>
        <p:xfrm>
          <a:off x="677333" y="167269"/>
          <a:ext cx="10741516" cy="6690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8114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600"/>
            <a:ext cx="7605020" cy="1271954"/>
          </a:xfrm>
        </p:spPr>
        <p:txBody>
          <a:bodyPr>
            <a:noAutofit/>
          </a:bodyPr>
          <a:lstStyle/>
          <a:p>
            <a:pPr algn="ctr"/>
            <a:r>
              <a:rPr lang="en-US" sz="2200" dirty="0" err="1" smtClean="0"/>
              <a:t>Urganch</a:t>
            </a:r>
            <a:r>
              <a:rPr lang="en-US" sz="2200" dirty="0" smtClean="0"/>
              <a:t> </a:t>
            </a:r>
            <a:r>
              <a:rPr lang="en-US" sz="2200" dirty="0" err="1" smtClean="0"/>
              <a:t>tumani</a:t>
            </a:r>
            <a:r>
              <a:rPr lang="en-US" sz="2200" dirty="0" smtClean="0"/>
              <a:t> </a:t>
            </a:r>
            <a:r>
              <a:rPr lang="en-US" sz="2200" dirty="0" err="1" smtClean="0"/>
              <a:t>ko’p</a:t>
            </a:r>
            <a:r>
              <a:rPr lang="en-US" sz="2200" dirty="0" smtClean="0"/>
              <a:t> </a:t>
            </a:r>
            <a:r>
              <a:rPr lang="en-US" sz="2200" dirty="0" err="1" smtClean="0"/>
              <a:t>tarmoqli</a:t>
            </a:r>
            <a:r>
              <a:rPr lang="en-US" sz="2200" dirty="0" smtClean="0"/>
              <a:t> </a:t>
            </a:r>
            <a:r>
              <a:rPr lang="en-US" sz="2200" dirty="0" err="1" smtClean="0"/>
              <a:t>texnikumi</a:t>
            </a:r>
            <a:r>
              <a:rPr lang="en-US" sz="2200" dirty="0" smtClean="0"/>
              <a:t> </a:t>
            </a:r>
            <a:r>
              <a:rPr lang="en-US" sz="2200" dirty="0" err="1" smtClean="0"/>
              <a:t>o’qituvchisi</a:t>
            </a:r>
            <a:r>
              <a:rPr lang="en-US" sz="2200" dirty="0" smtClean="0"/>
              <a:t> </a:t>
            </a:r>
            <a:r>
              <a:rPr lang="en-US" sz="2200" dirty="0" err="1" smtClean="0"/>
              <a:t>Aniyazova</a:t>
            </a:r>
            <a:r>
              <a:rPr lang="en-US" sz="2200" dirty="0" smtClean="0"/>
              <a:t> </a:t>
            </a:r>
            <a:r>
              <a:rPr lang="en-US" sz="2200" dirty="0" err="1" smtClean="0"/>
              <a:t>Dinoraning</a:t>
            </a:r>
            <a:r>
              <a:rPr lang="en-US" sz="2200" dirty="0" smtClean="0"/>
              <a:t> “</a:t>
            </a:r>
            <a:r>
              <a:rPr lang="en-US" sz="2200" dirty="0" err="1" smtClean="0"/>
              <a:t>Obyektga</a:t>
            </a:r>
            <a:r>
              <a:rPr lang="en-US" sz="2200" dirty="0" smtClean="0"/>
              <a:t> </a:t>
            </a:r>
            <a:r>
              <a:rPr lang="en-US" sz="2200" dirty="0" err="1" smtClean="0"/>
              <a:t>yo’naltirilgan</a:t>
            </a:r>
            <a:r>
              <a:rPr lang="en-US" sz="2200" dirty="0" smtClean="0"/>
              <a:t> </a:t>
            </a:r>
            <a:r>
              <a:rPr lang="en-US" sz="2200" dirty="0" err="1" smtClean="0"/>
              <a:t>dasturlash</a:t>
            </a:r>
            <a:r>
              <a:rPr lang="en-US" sz="2200" dirty="0" smtClean="0"/>
              <a:t>” </a:t>
            </a:r>
            <a:r>
              <a:rPr lang="en-US" sz="2200" dirty="0" err="1" smtClean="0"/>
              <a:t>fanidan</a:t>
            </a:r>
            <a:r>
              <a:rPr lang="en-US" sz="2200" dirty="0" smtClean="0"/>
              <a:t> </a:t>
            </a:r>
            <a:r>
              <a:rPr lang="en-US" sz="2200" dirty="0" err="1" smtClean="0"/>
              <a:t>tayyorlagan</a:t>
            </a:r>
            <a:r>
              <a:rPr lang="en-US" sz="2200" dirty="0" smtClean="0"/>
              <a:t> O’MT </a:t>
            </a:r>
            <a:r>
              <a:rPr lang="en-US" sz="2200" dirty="0" err="1" smtClean="0"/>
              <a:t>ga</a:t>
            </a:r>
            <a:r>
              <a:rPr lang="en-US" sz="2200" dirty="0" smtClean="0"/>
              <a:t> </a:t>
            </a:r>
            <a:r>
              <a:rPr lang="en-US" sz="2200" dirty="0" err="1" smtClean="0"/>
              <a:t>berilgan</a:t>
            </a:r>
            <a:r>
              <a:rPr lang="en-US" sz="2200" dirty="0" smtClean="0"/>
              <a:t> </a:t>
            </a:r>
            <a:r>
              <a:rPr lang="en-US" sz="2200" dirty="0" err="1" smtClean="0"/>
              <a:t>tagdirlash</a:t>
            </a:r>
            <a:r>
              <a:rPr lang="en-US" sz="2200" dirty="0" smtClean="0"/>
              <a:t> </a:t>
            </a:r>
            <a:r>
              <a:rPr lang="en-US" sz="2200" dirty="0" err="1" smtClean="0"/>
              <a:t>marosimi</a:t>
            </a:r>
            <a:r>
              <a:rPr lang="en-US" sz="2200" dirty="0" smtClean="0"/>
              <a:t> </a:t>
            </a:r>
            <a:endParaRPr lang="ru-RU" sz="2200" dirty="0"/>
          </a:p>
        </p:txBody>
      </p:sp>
      <p:pic>
        <p:nvPicPr>
          <p:cNvPr id="4" name="Объект 3"/>
          <p:cNvPicPr>
            <a:picLocks noGrp="1" noChangeAspect="1"/>
          </p:cNvPicPr>
          <p:nvPr>
            <p:ph idx="1"/>
          </p:nvPr>
        </p:nvPicPr>
        <p:blipFill>
          <a:blip r:embed="rId2"/>
          <a:stretch>
            <a:fillRect/>
          </a:stretch>
        </p:blipFill>
        <p:spPr>
          <a:xfrm>
            <a:off x="780701" y="1971278"/>
            <a:ext cx="7675359" cy="4326181"/>
          </a:xfrm>
          <a:prstGeom prst="rect">
            <a:avLst/>
          </a:prstGeom>
        </p:spPr>
      </p:pic>
    </p:spTree>
    <p:extLst>
      <p:ext uri="{BB962C8B-B14F-4D97-AF65-F5344CB8AC3E}">
        <p14:creationId xmlns:p14="http://schemas.microsoft.com/office/powerpoint/2010/main" val="681205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945922" y="896815"/>
            <a:ext cx="4431323" cy="5178669"/>
          </a:xfrm>
        </p:spPr>
        <p:txBody>
          <a:bodyPr>
            <a:normAutofit fontScale="90000"/>
          </a:bodyPr>
          <a:lstStyle/>
          <a:p>
            <a:r>
              <a:rPr lang="en-US" dirty="0" err="1" smtClean="0">
                <a:solidFill>
                  <a:schemeClr val="tx1"/>
                </a:solidFill>
              </a:rPr>
              <a:t>Urganch</a:t>
            </a:r>
            <a:r>
              <a:rPr lang="en-US" dirty="0" smtClean="0">
                <a:solidFill>
                  <a:schemeClr val="tx1"/>
                </a:solidFill>
              </a:rPr>
              <a:t> </a:t>
            </a:r>
            <a:r>
              <a:rPr lang="en-US" dirty="0" err="1" smtClean="0">
                <a:solidFill>
                  <a:schemeClr val="tx1"/>
                </a:solidFill>
              </a:rPr>
              <a:t>tumani</a:t>
            </a:r>
            <a:r>
              <a:rPr lang="en-US" dirty="0" smtClean="0">
                <a:solidFill>
                  <a:schemeClr val="tx1"/>
                </a:solidFill>
              </a:rPr>
              <a:t> kop </a:t>
            </a:r>
            <a:r>
              <a:rPr lang="en-US" dirty="0" err="1" smtClean="0">
                <a:solidFill>
                  <a:schemeClr val="tx1"/>
                </a:solidFill>
              </a:rPr>
              <a:t>tarmoqli</a:t>
            </a:r>
            <a:r>
              <a:rPr lang="en-US" dirty="0" smtClean="0">
                <a:solidFill>
                  <a:schemeClr val="tx1"/>
                </a:solidFill>
              </a:rPr>
              <a:t> </a:t>
            </a:r>
            <a:r>
              <a:rPr lang="en-US" dirty="0" err="1" smtClean="0">
                <a:solidFill>
                  <a:schemeClr val="tx1"/>
                </a:solidFill>
              </a:rPr>
              <a:t>texnikumi</a:t>
            </a:r>
            <a:r>
              <a:rPr lang="en-US" dirty="0" smtClean="0">
                <a:solidFill>
                  <a:schemeClr val="tx1"/>
                </a:solidFill>
              </a:rPr>
              <a:t> </a:t>
            </a:r>
            <a:r>
              <a:rPr lang="en-US" dirty="0" err="1" smtClean="0">
                <a:solidFill>
                  <a:schemeClr val="tx1"/>
                </a:solidFill>
              </a:rPr>
              <a:t>o’quv</a:t>
            </a:r>
            <a:r>
              <a:rPr lang="en-US" dirty="0" smtClean="0">
                <a:solidFill>
                  <a:schemeClr val="tx1"/>
                </a:solidFill>
              </a:rPr>
              <a:t> </a:t>
            </a:r>
            <a:r>
              <a:rPr lang="en-US" dirty="0" err="1" smtClean="0">
                <a:solidFill>
                  <a:schemeClr val="tx1"/>
                </a:solidFill>
              </a:rPr>
              <a:t>va</a:t>
            </a:r>
            <a:r>
              <a:rPr lang="en-US" dirty="0" smtClean="0">
                <a:solidFill>
                  <a:schemeClr val="tx1"/>
                </a:solidFill>
              </a:rPr>
              <a:t> </a:t>
            </a:r>
            <a:r>
              <a:rPr lang="en-US" dirty="0" err="1" smtClean="0">
                <a:solidFill>
                  <a:schemeClr val="tx1"/>
                </a:solidFill>
              </a:rPr>
              <a:t>tarbiyaviy</a:t>
            </a:r>
            <a:r>
              <a:rPr lang="en-US" dirty="0" smtClean="0">
                <a:solidFill>
                  <a:schemeClr val="tx1"/>
                </a:solidFill>
              </a:rPr>
              <a:t> </a:t>
            </a:r>
            <a:r>
              <a:rPr lang="en-US" dirty="0" err="1" smtClean="0">
                <a:solidFill>
                  <a:schemeClr val="tx1"/>
                </a:solidFill>
              </a:rPr>
              <a:t>ishlar</a:t>
            </a:r>
            <a:r>
              <a:rPr lang="en-US" dirty="0" smtClean="0">
                <a:solidFill>
                  <a:schemeClr val="tx1"/>
                </a:solidFill>
              </a:rPr>
              <a:t> </a:t>
            </a:r>
            <a:r>
              <a:rPr lang="en-US" dirty="0" err="1" smtClean="0">
                <a:solidFill>
                  <a:schemeClr val="tx1"/>
                </a:solidFill>
              </a:rPr>
              <a:t>bo’yicha</a:t>
            </a:r>
            <a:r>
              <a:rPr lang="en-US" dirty="0" smtClean="0">
                <a:solidFill>
                  <a:schemeClr val="tx1"/>
                </a:solidFill>
              </a:rPr>
              <a:t> </a:t>
            </a:r>
            <a:r>
              <a:rPr lang="en-US" dirty="0" err="1" smtClean="0">
                <a:solidFill>
                  <a:schemeClr val="tx1"/>
                </a:solidFill>
              </a:rPr>
              <a:t>direktor</a:t>
            </a:r>
            <a:r>
              <a:rPr lang="en-US" dirty="0" smtClean="0">
                <a:solidFill>
                  <a:schemeClr val="tx1"/>
                </a:solidFill>
              </a:rPr>
              <a:t> </a:t>
            </a:r>
            <a:r>
              <a:rPr lang="en-US" dirty="0" err="1" smtClean="0">
                <a:solidFill>
                  <a:schemeClr val="tx1"/>
                </a:solidFill>
              </a:rPr>
              <a:t>o’rinbosari</a:t>
            </a:r>
            <a:r>
              <a:rPr lang="en-US" dirty="0" smtClean="0">
                <a:solidFill>
                  <a:schemeClr val="tx1"/>
                </a:solidFill>
              </a:rPr>
              <a:t> </a:t>
            </a:r>
            <a:r>
              <a:rPr lang="en-US" dirty="0" err="1" smtClean="0">
                <a:solidFill>
                  <a:schemeClr val="tx1"/>
                </a:solidFill>
              </a:rPr>
              <a:t>Yo’dosheva</a:t>
            </a:r>
            <a:r>
              <a:rPr lang="en-US" dirty="0" smtClean="0">
                <a:solidFill>
                  <a:schemeClr val="tx1"/>
                </a:solidFill>
              </a:rPr>
              <a:t> </a:t>
            </a:r>
            <a:r>
              <a:rPr lang="en-US" dirty="0" err="1" smtClean="0">
                <a:solidFill>
                  <a:schemeClr val="tx1"/>
                </a:solidFill>
              </a:rPr>
              <a:t>Muhayyo</a:t>
            </a:r>
            <a:r>
              <a:rPr lang="en-US" dirty="0" smtClean="0">
                <a:solidFill>
                  <a:schemeClr val="tx1"/>
                </a:solidFill>
              </a:rPr>
              <a:t> </a:t>
            </a:r>
            <a:r>
              <a:rPr lang="en-US" dirty="0" err="1" smtClean="0">
                <a:solidFill>
                  <a:schemeClr val="tx1"/>
                </a:solidFill>
              </a:rPr>
              <a:t>ning</a:t>
            </a:r>
            <a:r>
              <a:rPr lang="en-US" dirty="0" smtClean="0">
                <a:solidFill>
                  <a:schemeClr val="tx1"/>
                </a:solidFill>
              </a:rPr>
              <a:t> </a:t>
            </a:r>
            <a:r>
              <a:rPr lang="en-US" dirty="0" err="1" smtClean="0">
                <a:solidFill>
                  <a:schemeClr val="tx1"/>
                </a:solidFill>
              </a:rPr>
              <a:t>Xorazm</a:t>
            </a:r>
            <a:r>
              <a:rPr lang="en-US" dirty="0" smtClean="0">
                <a:solidFill>
                  <a:schemeClr val="tx1"/>
                </a:solidFill>
              </a:rPr>
              <a:t> </a:t>
            </a:r>
            <a:r>
              <a:rPr lang="en-US" dirty="0" err="1" smtClean="0">
                <a:solidFill>
                  <a:schemeClr val="tx1"/>
                </a:solidFill>
              </a:rPr>
              <a:t>estedodi</a:t>
            </a:r>
            <a:r>
              <a:rPr lang="en-US" dirty="0" smtClean="0">
                <a:solidFill>
                  <a:schemeClr val="tx1"/>
                </a:solidFill>
              </a:rPr>
              <a:t> </a:t>
            </a:r>
            <a:r>
              <a:rPr lang="en-US" dirty="0" err="1" smtClean="0">
                <a:solidFill>
                  <a:schemeClr val="tx1"/>
                </a:solidFill>
              </a:rPr>
              <a:t>gazetasidagi</a:t>
            </a:r>
            <a:r>
              <a:rPr lang="en-US" dirty="0" smtClean="0">
                <a:solidFill>
                  <a:schemeClr val="tx1"/>
                </a:solidFill>
              </a:rPr>
              <a:t> </a:t>
            </a:r>
            <a:r>
              <a:rPr lang="en-US" dirty="0" err="1" smtClean="0">
                <a:solidFill>
                  <a:schemeClr val="tx1"/>
                </a:solidFill>
              </a:rPr>
              <a:t>chiqqan</a:t>
            </a:r>
            <a:r>
              <a:rPr lang="en-US" dirty="0" smtClean="0">
                <a:solidFill>
                  <a:schemeClr val="tx1"/>
                </a:solidFill>
              </a:rPr>
              <a:t> XALQARO TAJRIBALAR </a:t>
            </a:r>
            <a:r>
              <a:rPr lang="en-US" dirty="0" err="1" smtClean="0">
                <a:solidFill>
                  <a:schemeClr val="tx1"/>
                </a:solidFill>
              </a:rPr>
              <a:t>nomli</a:t>
            </a:r>
            <a:r>
              <a:rPr lang="en-US" dirty="0" smtClean="0">
                <a:solidFill>
                  <a:schemeClr val="tx1"/>
                </a:solidFill>
              </a:rPr>
              <a:t> </a:t>
            </a:r>
            <a:r>
              <a:rPr lang="en-US" dirty="0" err="1" smtClean="0">
                <a:solidFill>
                  <a:schemeClr val="tx1"/>
                </a:solidFill>
              </a:rPr>
              <a:t>maqolasi</a:t>
            </a:r>
            <a:r>
              <a:rPr lang="en-US" dirty="0" smtClean="0">
                <a:solidFill>
                  <a:schemeClr val="tx1"/>
                </a:solidFill>
              </a:rPr>
              <a:t> </a:t>
            </a:r>
            <a:endParaRPr lang="ru-RU" dirty="0">
              <a:solidFill>
                <a:schemeClr val="tx1"/>
              </a:solidFill>
            </a:endParaRPr>
          </a:p>
        </p:txBody>
      </p:sp>
      <p:pic>
        <p:nvPicPr>
          <p:cNvPr id="4" name="Объект 3"/>
          <p:cNvPicPr>
            <a:picLocks noGrp="1" noChangeAspect="1"/>
          </p:cNvPicPr>
          <p:nvPr>
            <p:ph idx="1"/>
          </p:nvPr>
        </p:nvPicPr>
        <p:blipFill>
          <a:blip r:embed="rId2"/>
          <a:stretch>
            <a:fillRect/>
          </a:stretch>
        </p:blipFill>
        <p:spPr>
          <a:xfrm>
            <a:off x="1186963" y="688731"/>
            <a:ext cx="5210317" cy="5678248"/>
          </a:xfrm>
          <a:prstGeom prst="rect">
            <a:avLst/>
          </a:prstGeom>
        </p:spPr>
      </p:pic>
    </p:spTree>
    <p:extLst>
      <p:ext uri="{BB962C8B-B14F-4D97-AF65-F5344CB8AC3E}">
        <p14:creationId xmlns:p14="http://schemas.microsoft.com/office/powerpoint/2010/main" val="8099516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rotWithShape="1">
          <a:blip r:embed="rId2"/>
          <a:srcRect l="425" t="16008" r="5793" b="14217"/>
          <a:stretch/>
        </p:blipFill>
        <p:spPr>
          <a:xfrm>
            <a:off x="1046921" y="1271957"/>
            <a:ext cx="6174549" cy="5084454"/>
          </a:xfrm>
          <a:prstGeom prst="rect">
            <a:avLst/>
          </a:prstGeom>
        </p:spPr>
      </p:pic>
      <p:pic>
        <p:nvPicPr>
          <p:cNvPr id="6" name="Рисунок 5"/>
          <p:cNvPicPr>
            <a:picLocks noChangeAspect="1"/>
          </p:cNvPicPr>
          <p:nvPr/>
        </p:nvPicPr>
        <p:blipFill>
          <a:blip r:embed="rId3"/>
          <a:stretch>
            <a:fillRect/>
          </a:stretch>
        </p:blipFill>
        <p:spPr>
          <a:xfrm>
            <a:off x="7858539" y="1322505"/>
            <a:ext cx="3313766" cy="5001912"/>
          </a:xfrm>
          <a:prstGeom prst="rect">
            <a:avLst/>
          </a:prstGeom>
        </p:spPr>
      </p:pic>
    </p:spTree>
    <p:extLst>
      <p:ext uri="{BB962C8B-B14F-4D97-AF65-F5344CB8AC3E}">
        <p14:creationId xmlns:p14="http://schemas.microsoft.com/office/powerpoint/2010/main" val="3305389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2000" dirty="0" err="1" smtClean="0"/>
              <a:t>Urganch</a:t>
            </a:r>
            <a:r>
              <a:rPr lang="en-US" sz="2000" dirty="0" smtClean="0"/>
              <a:t> </a:t>
            </a:r>
            <a:r>
              <a:rPr lang="en-US" sz="2000" dirty="0" err="1" smtClean="0"/>
              <a:t>tumani</a:t>
            </a:r>
            <a:r>
              <a:rPr lang="en-US" sz="2000" dirty="0" smtClean="0"/>
              <a:t> </a:t>
            </a:r>
            <a:r>
              <a:rPr lang="en-US" sz="2000" dirty="0" err="1" smtClean="0"/>
              <a:t>ko’p</a:t>
            </a:r>
            <a:r>
              <a:rPr lang="en-US" sz="2000" dirty="0" smtClean="0"/>
              <a:t> </a:t>
            </a:r>
            <a:r>
              <a:rPr lang="en-US" sz="2000" dirty="0" err="1" smtClean="0"/>
              <a:t>tarmoqli</a:t>
            </a:r>
            <a:r>
              <a:rPr lang="en-US" sz="2000" dirty="0" smtClean="0"/>
              <a:t> </a:t>
            </a:r>
            <a:r>
              <a:rPr lang="en-US" sz="2000" dirty="0" err="1" smtClean="0"/>
              <a:t>tenikumi</a:t>
            </a:r>
            <a:r>
              <a:rPr lang="en-US" sz="2000" dirty="0" smtClean="0"/>
              <a:t> </a:t>
            </a:r>
            <a:r>
              <a:rPr lang="en-US" sz="2000" dirty="0" err="1" smtClean="0"/>
              <a:t>o’quv</a:t>
            </a:r>
            <a:r>
              <a:rPr lang="en-US" sz="2000" dirty="0" smtClean="0"/>
              <a:t> </a:t>
            </a:r>
            <a:r>
              <a:rPr lang="en-US" sz="2000" dirty="0" err="1" smtClean="0"/>
              <a:t>bo’limi</a:t>
            </a:r>
            <a:r>
              <a:rPr lang="en-US" sz="2000" dirty="0" smtClean="0"/>
              <a:t> </a:t>
            </a:r>
            <a:r>
              <a:rPr lang="en-US" sz="2000" dirty="0" err="1" smtClean="0"/>
              <a:t>boshlig’I</a:t>
            </a:r>
            <a:r>
              <a:rPr lang="en-US" sz="2000" dirty="0" smtClean="0"/>
              <a:t> </a:t>
            </a:r>
            <a:r>
              <a:rPr lang="en-US" sz="2000" dirty="0" err="1" smtClean="0"/>
              <a:t>Eshchonova</a:t>
            </a:r>
            <a:r>
              <a:rPr lang="en-US" sz="2000" dirty="0" smtClean="0"/>
              <a:t> </a:t>
            </a:r>
            <a:r>
              <a:rPr lang="en-US" sz="2000" dirty="0" err="1" smtClean="0"/>
              <a:t>Gulbahorning</a:t>
            </a:r>
            <a:r>
              <a:rPr lang="en-US" sz="2000" dirty="0" smtClean="0"/>
              <a:t> “Professional </a:t>
            </a:r>
            <a:r>
              <a:rPr lang="en-US" sz="2000" dirty="0" err="1" smtClean="0"/>
              <a:t>ta’limda</a:t>
            </a:r>
            <a:r>
              <a:rPr lang="en-US" sz="2000" dirty="0" smtClean="0"/>
              <a:t> </a:t>
            </a:r>
            <a:r>
              <a:rPr lang="en-US" sz="2000" dirty="0" err="1" smtClean="0"/>
              <a:t>ilg’or</a:t>
            </a:r>
            <a:r>
              <a:rPr lang="en-US" sz="2000" dirty="0" smtClean="0"/>
              <a:t> </a:t>
            </a:r>
            <a:r>
              <a:rPr lang="en-US" sz="2000" dirty="0" err="1" smtClean="0"/>
              <a:t>pedogogik</a:t>
            </a:r>
            <a:r>
              <a:rPr lang="en-US" sz="2000" dirty="0" smtClean="0"/>
              <a:t> </a:t>
            </a:r>
            <a:r>
              <a:rPr lang="en-US" sz="2000" dirty="0" err="1" smtClean="0"/>
              <a:t>texnologiyalardan</a:t>
            </a:r>
            <a:r>
              <a:rPr lang="en-US" sz="2000" dirty="0" smtClean="0"/>
              <a:t> </a:t>
            </a:r>
            <a:r>
              <a:rPr lang="en-US" sz="2000" dirty="0" err="1" smtClean="0"/>
              <a:t>foydalanish</a:t>
            </a:r>
            <a:r>
              <a:rPr lang="en-US" sz="2000" dirty="0" smtClean="0"/>
              <a:t> ”</a:t>
            </a:r>
            <a:r>
              <a:rPr lang="en-US" sz="2000" dirty="0" err="1" smtClean="0"/>
              <a:t>nomli</a:t>
            </a:r>
            <a:r>
              <a:rPr lang="en-US" sz="2000" dirty="0" smtClean="0"/>
              <a:t> </a:t>
            </a:r>
            <a:r>
              <a:rPr lang="en-US" sz="2000" dirty="0" err="1" smtClean="0"/>
              <a:t>maqolasi</a:t>
            </a:r>
            <a:r>
              <a:rPr lang="en-US" sz="2000" dirty="0" smtClean="0"/>
              <a:t> </a:t>
            </a:r>
            <a:r>
              <a:rPr lang="en-US" sz="2000" dirty="0" err="1" smtClean="0"/>
              <a:t>xalqaro</a:t>
            </a:r>
            <a:r>
              <a:rPr lang="en-US" sz="2000" dirty="0" smtClean="0"/>
              <a:t> </a:t>
            </a:r>
            <a:r>
              <a:rPr lang="en-US" sz="2000" dirty="0" err="1" smtClean="0"/>
              <a:t>jurnallarda</a:t>
            </a:r>
            <a:r>
              <a:rPr lang="en-US" sz="2000" dirty="0" smtClean="0"/>
              <a:t> chop </a:t>
            </a:r>
            <a:r>
              <a:rPr lang="en-US" sz="2000" dirty="0" err="1" smtClean="0"/>
              <a:t>etilgan</a:t>
            </a:r>
            <a:endParaRPr lang="ru-RU" sz="2000" dirty="0"/>
          </a:p>
        </p:txBody>
      </p:sp>
      <p:pic>
        <p:nvPicPr>
          <p:cNvPr id="4" name="Объект 3"/>
          <p:cNvPicPr>
            <a:picLocks noGrp="1" noChangeAspect="1"/>
          </p:cNvPicPr>
          <p:nvPr>
            <p:ph idx="1"/>
          </p:nvPr>
        </p:nvPicPr>
        <p:blipFill>
          <a:blip r:embed="rId2"/>
          <a:stretch>
            <a:fillRect/>
          </a:stretch>
        </p:blipFill>
        <p:spPr>
          <a:xfrm>
            <a:off x="1222131" y="1930400"/>
            <a:ext cx="6708530" cy="4339500"/>
          </a:xfrm>
          <a:prstGeom prst="rect">
            <a:avLst/>
          </a:prstGeom>
        </p:spPr>
      </p:pic>
    </p:spTree>
    <p:extLst>
      <p:ext uri="{BB962C8B-B14F-4D97-AF65-F5344CB8AC3E}">
        <p14:creationId xmlns:p14="http://schemas.microsoft.com/office/powerpoint/2010/main" val="922972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596347" y="1538980"/>
            <a:ext cx="5032385" cy="3558053"/>
          </a:xfrm>
          <a:prstGeom prst="rect">
            <a:avLst/>
          </a:prstGeom>
        </p:spPr>
      </p:pic>
      <p:pic>
        <p:nvPicPr>
          <p:cNvPr id="3" name="Рисунок 2"/>
          <p:cNvPicPr>
            <a:picLocks noChangeAspect="1"/>
          </p:cNvPicPr>
          <p:nvPr/>
        </p:nvPicPr>
        <p:blipFill>
          <a:blip r:embed="rId3"/>
          <a:stretch>
            <a:fillRect/>
          </a:stretch>
        </p:blipFill>
        <p:spPr>
          <a:xfrm>
            <a:off x="6012209" y="1615965"/>
            <a:ext cx="5599649" cy="3404081"/>
          </a:xfrm>
          <a:prstGeom prst="rect">
            <a:avLst/>
          </a:prstGeom>
        </p:spPr>
      </p:pic>
    </p:spTree>
    <p:extLst>
      <p:ext uri="{BB962C8B-B14F-4D97-AF65-F5344CB8AC3E}">
        <p14:creationId xmlns:p14="http://schemas.microsoft.com/office/powerpoint/2010/main" val="630682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722783" y="480066"/>
            <a:ext cx="8865704" cy="5921652"/>
          </a:xfrm>
          <a:prstGeom prst="rect">
            <a:avLst/>
          </a:prstGeom>
        </p:spPr>
      </p:pic>
    </p:spTree>
    <p:extLst>
      <p:ext uri="{BB962C8B-B14F-4D97-AF65-F5344CB8AC3E}">
        <p14:creationId xmlns:p14="http://schemas.microsoft.com/office/powerpoint/2010/main" val="1327915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rot="16200000">
            <a:off x="3021250" y="-860062"/>
            <a:ext cx="5831454" cy="8719931"/>
          </a:xfrm>
          <a:prstGeom prst="rect">
            <a:avLst/>
          </a:prstGeom>
        </p:spPr>
      </p:pic>
    </p:spTree>
    <p:extLst>
      <p:ext uri="{BB962C8B-B14F-4D97-AF65-F5344CB8AC3E}">
        <p14:creationId xmlns:p14="http://schemas.microsoft.com/office/powerpoint/2010/main" val="34369961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7333" y="714895"/>
            <a:ext cx="10627975" cy="5326467"/>
          </a:xfrm>
        </p:spPr>
        <p:txBody>
          <a:bodyPr/>
          <a:lstStyle/>
          <a:p>
            <a:endParaRPr lang="ru-RU" dirty="0"/>
          </a:p>
          <a:p>
            <a:endParaRPr lang="ru-RU" dirty="0"/>
          </a:p>
          <a:p>
            <a:endParaRPr lang="ru-RU" dirty="0"/>
          </a:p>
        </p:txBody>
      </p:sp>
      <p:pic>
        <p:nvPicPr>
          <p:cNvPr id="49" name="Рисунок 48"/>
          <p:cNvPicPr>
            <a:picLocks noChangeAspect="1"/>
          </p:cNvPicPr>
          <p:nvPr/>
        </p:nvPicPr>
        <p:blipFill rotWithShape="1">
          <a:blip r:embed="rId2"/>
          <a:srcRect l="26670" t="19634" r="13411" b="20471"/>
          <a:stretch/>
        </p:blipFill>
        <p:spPr>
          <a:xfrm>
            <a:off x="1058866" y="604741"/>
            <a:ext cx="9864907" cy="5546773"/>
          </a:xfrm>
          <a:prstGeom prst="rect">
            <a:avLst/>
          </a:prstGeom>
        </p:spPr>
      </p:pic>
    </p:spTree>
    <p:extLst>
      <p:ext uri="{BB962C8B-B14F-4D97-AF65-F5344CB8AC3E}">
        <p14:creationId xmlns:p14="http://schemas.microsoft.com/office/powerpoint/2010/main" val="10708070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l="13358" t="7499" r="705" b="7487"/>
          <a:stretch/>
        </p:blipFill>
        <p:spPr>
          <a:xfrm>
            <a:off x="1387381" y="1007165"/>
            <a:ext cx="9531774" cy="4863548"/>
          </a:xfrm>
          <a:prstGeom prst="rect">
            <a:avLst/>
          </a:prstGeom>
        </p:spPr>
      </p:pic>
    </p:spTree>
    <p:extLst>
      <p:ext uri="{BB962C8B-B14F-4D97-AF65-F5344CB8AC3E}">
        <p14:creationId xmlns:p14="http://schemas.microsoft.com/office/powerpoint/2010/main" val="3063280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l="13219" t="11665" r="-762" b="7598"/>
          <a:stretch/>
        </p:blipFill>
        <p:spPr>
          <a:xfrm>
            <a:off x="1417982" y="914400"/>
            <a:ext cx="9607827" cy="4984158"/>
          </a:xfrm>
          <a:prstGeom prst="rect">
            <a:avLst/>
          </a:prstGeom>
        </p:spPr>
      </p:pic>
    </p:spTree>
    <p:extLst>
      <p:ext uri="{BB962C8B-B14F-4D97-AF65-F5344CB8AC3E}">
        <p14:creationId xmlns:p14="http://schemas.microsoft.com/office/powerpoint/2010/main" val="3902942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Схема 4"/>
          <p:cNvGraphicFramePr/>
          <p:nvPr>
            <p:extLst>
              <p:ext uri="{D42A27DB-BD31-4B8C-83A1-F6EECF244321}">
                <p14:modId xmlns:p14="http://schemas.microsoft.com/office/powerpoint/2010/main" val="3162163697"/>
              </p:ext>
            </p:extLst>
          </p:nvPr>
        </p:nvGraphicFramePr>
        <p:xfrm>
          <a:off x="677334" y="609599"/>
          <a:ext cx="10166070" cy="5428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77130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3" y="609599"/>
            <a:ext cx="10442115" cy="5523781"/>
          </a:xfrm>
        </p:spPr>
        <p:txBody>
          <a:bodyPr>
            <a:noAutofit/>
          </a:bodyPr>
          <a:lstStyle/>
          <a:p>
            <a:pPr>
              <a:lnSpc>
                <a:spcPct val="115000"/>
              </a:lnSpc>
              <a:spcAft>
                <a:spcPts val="800"/>
              </a:spcAft>
            </a:pPr>
            <a:r>
              <a:rPr lang="uz-Cyrl-UZ"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O’zbekiston </a:t>
            </a:r>
            <a:r>
              <a:rPr lang="uz-Cyrl-UZ"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Respublikasi Vazirlar Mahkamasining 2020 yil 7 avgustdagi “O’zbekiston Respublikasida uzluksiz boshlang’ich, o’rta va o’rta maxsus professional ta’lim tizimini tartibga soluvchi normativ-huquqiy hujjatlarni tasdiqlash to’g’risida” gi 466-son qaroriga muvfiq professional ta’lim muassasalarida o’qitish materiallari to’plamini yaratishni tashkil etish bo’yicha O’zbekiston Respublikasi Oliy va o’rta maxsus ta’lim vazirligining 2020 yil 4 sentyabrdagi № 465 sonli qarorini ijrosini ta’minlash maqsadida </a:t>
            </a:r>
            <a:r>
              <a:rPr lang="uz-Cyrl-UZ" sz="2200" spc="-1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Urganch davlat universiteti huzuridagi </a:t>
            </a:r>
            <a:r>
              <a:rPr lang="en-US" sz="2200" spc="-1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Urganch</a:t>
            </a:r>
            <a:r>
              <a:rPr lang="en-US" sz="2200" spc="-1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200" spc="-1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tumani</a:t>
            </a:r>
            <a:r>
              <a:rPr lang="en-US" sz="2200" spc="-1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kop </a:t>
            </a:r>
            <a:r>
              <a:rPr lang="en-US" sz="2200" spc="-1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tarmoqli</a:t>
            </a:r>
            <a:r>
              <a:rPr lang="uz-Cyrl-UZ" sz="2200" spc="-1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uz-Cyrl-UZ" sz="2200" spc="-1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texnikumi </a:t>
            </a:r>
            <a:r>
              <a:rPr lang="uz-Cyrl-UZ"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o’qituvchi</a:t>
            </a:r>
            <a:r>
              <a:rPr lang="en-US" sz="220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lari</a:t>
            </a:r>
            <a:r>
              <a:rPr lang="uz-Cyrl-UZ"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uz-Cyrl-UZ"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tomonidan xar bir kasb bo’yicha umum ta’lim, umum kasbiy, maxsus fanlar va o’quv amaliyotlari uchun O’</a:t>
            </a:r>
            <a:r>
              <a:rPr lang="uz-Latn-UZ"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q</a:t>
            </a:r>
            <a:r>
              <a:rPr lang="uz-Cyrl-UZ"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itish materiallari to’plamlari yaratildi va shulardan  </a:t>
            </a:r>
            <a:r>
              <a:rPr lang="en-US"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1</a:t>
            </a:r>
            <a:r>
              <a:rPr lang="uz-Cyrl-UZ"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uz-Cyrl-UZ"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ta  o’qituvchi </a:t>
            </a:r>
            <a:r>
              <a:rPr lang="en-US" sz="220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Aniyozova</a:t>
            </a:r>
            <a:r>
              <a:rPr lang="en-US"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Dinara</a:t>
            </a:r>
            <a:r>
              <a:rPr lang="uz-Cyrl-UZ"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uz-Cyrl-UZ"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tamonidan ishlab  chiqilgan </a:t>
            </a:r>
            <a:r>
              <a:rPr lang="en-US"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2</a:t>
            </a:r>
            <a:r>
              <a:rPr lang="en-US"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uz-Cyrl-UZ"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ta </a:t>
            </a:r>
            <a:r>
              <a:rPr lang="uz-Cyrl-UZ"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o’qitish materiallar  to’plami pedagogik  innovatsiyalar, professional ta’lim boshqaruv hamda  pedagog kadrlarni  qayta  tayyorlash va  ularni malakasini  oshirish instituti tamonidan ko’rib chiqildi va  prof.</a:t>
            </a:r>
            <a:r>
              <a:rPr lang="uz-Latn-UZ"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edu.uz saytiga  joylashtirilib, </a:t>
            </a:r>
            <a:r>
              <a:rPr lang="uz-Cyrl-UZ"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guvoxnomalar    taqdim  </a:t>
            </a:r>
            <a:r>
              <a:rPr lang="uz-Cyrl-UZ"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etildi</a:t>
            </a:r>
            <a:r>
              <a:rPr lang="en-US"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va</a:t>
            </a:r>
            <a:r>
              <a:rPr lang="en-US"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ko’krak</a:t>
            </a:r>
            <a:r>
              <a:rPr lang="en-US"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nishoni</a:t>
            </a:r>
            <a:r>
              <a:rPr lang="en-US"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bilan</a:t>
            </a:r>
            <a:r>
              <a:rPr lang="en-US"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tagdirlandi</a:t>
            </a:r>
            <a:r>
              <a:rPr lang="en-US" sz="2200" dirty="0" smtClean="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a:t>
            </a:r>
            <a:endParaRPr lang="ru-RU" sz="22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1504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p:cNvPicPr>
            <a:picLocks noGrp="1" noChangeAspect="1"/>
          </p:cNvPicPr>
          <p:nvPr>
            <p:ph idx="1"/>
          </p:nvPr>
        </p:nvPicPr>
        <p:blipFill rotWithShape="1">
          <a:blip r:embed="rId2"/>
          <a:srcRect l="13368" t="19514" r="18033" b="14012"/>
          <a:stretch/>
        </p:blipFill>
        <p:spPr>
          <a:xfrm>
            <a:off x="1812175" y="1246909"/>
            <a:ext cx="8337109" cy="4767115"/>
          </a:xfrm>
          <a:prstGeom prst="rect">
            <a:avLst/>
          </a:prstGeom>
        </p:spPr>
      </p:pic>
    </p:spTree>
    <p:extLst>
      <p:ext uri="{BB962C8B-B14F-4D97-AF65-F5344CB8AC3E}">
        <p14:creationId xmlns:p14="http://schemas.microsoft.com/office/powerpoint/2010/main" val="2330315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l="8557"/>
          <a:stretch/>
        </p:blipFill>
        <p:spPr>
          <a:xfrm>
            <a:off x="1330036" y="543098"/>
            <a:ext cx="4019203" cy="5860394"/>
          </a:xfrm>
          <a:prstGeom prst="rect">
            <a:avLst/>
          </a:prstGeom>
        </p:spPr>
      </p:pic>
      <p:pic>
        <p:nvPicPr>
          <p:cNvPr id="3" name="Рисунок 2"/>
          <p:cNvPicPr>
            <a:picLocks noChangeAspect="1"/>
          </p:cNvPicPr>
          <p:nvPr/>
        </p:nvPicPr>
        <p:blipFill>
          <a:blip r:embed="rId3"/>
          <a:stretch>
            <a:fillRect/>
          </a:stretch>
        </p:blipFill>
        <p:spPr>
          <a:xfrm>
            <a:off x="6255402" y="543098"/>
            <a:ext cx="4395296" cy="5860394"/>
          </a:xfrm>
          <a:prstGeom prst="rect">
            <a:avLst/>
          </a:prstGeom>
        </p:spPr>
      </p:pic>
    </p:spTree>
    <p:extLst>
      <p:ext uri="{BB962C8B-B14F-4D97-AF65-F5344CB8AC3E}">
        <p14:creationId xmlns:p14="http://schemas.microsoft.com/office/powerpoint/2010/main" val="19206571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600"/>
            <a:ext cx="10990058" cy="5492262"/>
          </a:xfrm>
        </p:spPr>
        <p:txBody>
          <a:bodyPr>
            <a:noAutofit/>
          </a:bodyPr>
          <a:lstStyle/>
          <a:p>
            <a:pPr>
              <a:spcBef>
                <a:spcPts val="1030"/>
              </a:spcBef>
              <a:spcAft>
                <a:spcPts val="800"/>
              </a:spcAft>
            </a:pPr>
            <a:r>
              <a:rPr lang="en-US" sz="2600" b="1" dirty="0">
                <a:latin typeface="Times New Roman" panose="02020603050405020304" pitchFamily="18" charset="0"/>
                <a:ea typeface="Calibri" panose="020F0502020204030204" pitchFamily="34" charset="0"/>
                <a:cs typeface="Times New Roman" panose="02020603050405020304" pitchFamily="18" charset="0"/>
              </a:rPr>
              <a:t/>
            </a:r>
            <a:br>
              <a:rPr lang="en-US" sz="2600" b="1" dirty="0">
                <a:latin typeface="Times New Roman" panose="02020603050405020304" pitchFamily="18" charset="0"/>
                <a:ea typeface="Calibri" panose="020F0502020204030204" pitchFamily="34" charset="0"/>
                <a:cs typeface="Times New Roman" panose="02020603050405020304" pitchFamily="18" charset="0"/>
              </a:rPr>
            </a:br>
            <a:r>
              <a:rPr lang="en-US" sz="2600" b="1" dirty="0" smtClean="0">
                <a:latin typeface="Times New Roman" panose="02020603050405020304" pitchFamily="18" charset="0"/>
                <a:ea typeface="Calibri" panose="020F0502020204030204" pitchFamily="34" charset="0"/>
                <a:cs typeface="Times New Roman" panose="02020603050405020304" pitchFamily="18" charset="0"/>
              </a:rPr>
              <a:t>                        </a:t>
            </a:r>
            <a:r>
              <a:rPr lang="uz-Cyrl-UZ" sz="2600" b="1" dirty="0" smtClean="0">
                <a:latin typeface="Times New Roman" panose="02020603050405020304" pitchFamily="18" charset="0"/>
                <a:ea typeface="Calibri" panose="020F0502020204030204" pitchFamily="34" charset="0"/>
                <a:cs typeface="Times New Roman" panose="02020603050405020304" pitchFamily="18" charset="0"/>
              </a:rPr>
              <a:t>Tashkiliy-metodik va tashkiliy-</a:t>
            </a:r>
            <a:r>
              <a:rPr lang="en-US" sz="2600" b="1" dirty="0" err="1" smtClean="0">
                <a:latin typeface="Times New Roman" panose="02020603050405020304" pitchFamily="18" charset="0"/>
                <a:ea typeface="Calibri" panose="020F0502020204030204" pitchFamily="34" charset="0"/>
                <a:cs typeface="Times New Roman" panose="02020603050405020304" pitchFamily="18" charset="0"/>
              </a:rPr>
              <a:t>pedagogik</a:t>
            </a:r>
            <a:r>
              <a:rPr lang="en-US" sz="26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b="1" dirty="0" err="1" smtClean="0">
                <a:latin typeface="Times New Roman" panose="02020603050405020304" pitchFamily="18" charset="0"/>
                <a:ea typeface="Calibri" panose="020F0502020204030204" pitchFamily="34" charset="0"/>
                <a:cs typeface="Times New Roman" panose="02020603050405020304" pitchFamily="18" charset="0"/>
              </a:rPr>
              <a:t>ishlar</a:t>
            </a:r>
            <a:r>
              <a:rPr lang="en-US" sz="2600" b="1" dirty="0" smtClean="0">
                <a:latin typeface="Times New Roman" panose="02020603050405020304" pitchFamily="18" charset="0"/>
                <a:ea typeface="Calibri" panose="020F0502020204030204" pitchFamily="34" charset="0"/>
                <a:cs typeface="Times New Roman" panose="02020603050405020304" pitchFamily="18" charset="0"/>
              </a:rPr>
              <a:t/>
            </a:r>
            <a:br>
              <a:rPr lang="en-US" sz="2600" b="1" dirty="0" smtClean="0">
                <a:latin typeface="Times New Roman" panose="02020603050405020304" pitchFamily="18" charset="0"/>
                <a:ea typeface="Calibri" panose="020F0502020204030204" pitchFamily="34" charset="0"/>
                <a:cs typeface="Times New Roman" panose="02020603050405020304" pitchFamily="18" charset="0"/>
              </a:rPr>
            </a:br>
            <a:r>
              <a:rPr lang="ru-RU" sz="2600" dirty="0" smtClean="0">
                <a:latin typeface="Times New Roman" panose="02020603050405020304" pitchFamily="18" charset="0"/>
                <a:ea typeface="Calibri" panose="020F0502020204030204" pitchFamily="34" charset="0"/>
                <a:cs typeface="Times New Roman" panose="02020603050405020304" pitchFamily="18" charset="0"/>
              </a:rPr>
              <a:t/>
            </a:r>
            <a:br>
              <a:rPr lang="ru-RU" sz="2600" dirty="0" smtClean="0">
                <a:latin typeface="Times New Roman" panose="02020603050405020304" pitchFamily="18" charset="0"/>
                <a:ea typeface="Calibri" panose="020F0502020204030204" pitchFamily="34" charset="0"/>
                <a:cs typeface="Times New Roman" panose="02020603050405020304" pitchFamily="18" charset="0"/>
              </a:rPr>
            </a:b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Fan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kabinetlarini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talab</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darajasida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jixozlangan</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va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ulardan</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samarali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foydalanib</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kelinmoqda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uz-Cyrl-UZ" sz="2600" dirty="0" smtClean="0">
                <a:latin typeface="Times New Roman" panose="02020603050405020304" pitchFamily="18" charset="0"/>
                <a:ea typeface="Calibri" panose="020F0502020204030204" pitchFamily="34" charset="0"/>
                <a:cs typeface="Times New Roman" panose="02020603050405020304" pitchFamily="18" charset="0"/>
              </a:rPr>
              <a:t>Meyyoriy hujjatlarni yuritish va uslubiyat sohasidagi yangiliklar bo’yicha seminar o’tkazi</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lmoqda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Viloyat</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bo’yicha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umum</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ta’lim</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maktablarining</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11-sinf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bitiruvchilarini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texnikumga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qamrab</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olish</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bo’yicha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targ’ibot</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va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tashfiqot</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ishlari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olib</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borilmoqda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Umumta’lim</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maktablarida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Direktor</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va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yoshlar</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uchrashuvlari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o’tkazilib</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kelinmoqda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Ta’lim</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muassasi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o’quvchilarini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oily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ta’lim</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muassasalariga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va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korxona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hamda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tashkilotlarga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yo’naltirishga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qaratilgan</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uchrashuvlar</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tashkil</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etish</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ishlari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amalga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oshirildi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Texnikumni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tamomlab</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Oliy</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ta’limga</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kirmagan</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o’quvchilarni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bandligi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latin typeface="Times New Roman" panose="02020603050405020304" pitchFamily="18" charset="0"/>
                <a:ea typeface="Calibri" panose="020F0502020204030204" pitchFamily="34" charset="0"/>
                <a:cs typeface="Times New Roman" panose="02020603050405020304" pitchFamily="18" charset="0"/>
              </a:rPr>
              <a:t>ta’minlandi</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 </a:t>
            </a:r>
            <a:endParaRPr lang="ru-RU" sz="2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40405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r>
              <a:rPr lang="en-US" dirty="0" err="1" smtClean="0"/>
              <a:t>rasm</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92" y="763796"/>
            <a:ext cx="9791248" cy="5150507"/>
          </a:xfrm>
          <a:prstGeom prst="rect">
            <a:avLst/>
          </a:prstGeom>
        </p:spPr>
      </p:pic>
    </p:spTree>
    <p:extLst>
      <p:ext uri="{BB962C8B-B14F-4D97-AF65-F5344CB8AC3E}">
        <p14:creationId xmlns:p14="http://schemas.microsoft.com/office/powerpoint/2010/main" val="2546702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599"/>
            <a:ext cx="8596668" cy="1562101"/>
          </a:xfrm>
        </p:spPr>
        <p:txBody>
          <a:bodyPr>
            <a:normAutofit/>
          </a:bodyPr>
          <a:lstStyle/>
          <a:p>
            <a:pPr algn="ctr"/>
            <a:r>
              <a:rPr lang="en-US" sz="2200" dirty="0" err="1" smtClean="0"/>
              <a:t>Urganch</a:t>
            </a:r>
            <a:r>
              <a:rPr lang="en-US" sz="2200" dirty="0" smtClean="0"/>
              <a:t> </a:t>
            </a:r>
            <a:r>
              <a:rPr lang="en-US" sz="2200" dirty="0" err="1" smtClean="0"/>
              <a:t>tumani</a:t>
            </a:r>
            <a:r>
              <a:rPr lang="en-US" sz="2200" dirty="0" smtClean="0"/>
              <a:t> kop </a:t>
            </a:r>
            <a:r>
              <a:rPr lang="en-US" sz="2200" dirty="0" err="1" smtClean="0"/>
              <a:t>tarmoqli</a:t>
            </a:r>
            <a:r>
              <a:rPr lang="en-US" sz="2200" dirty="0" smtClean="0"/>
              <a:t> </a:t>
            </a:r>
            <a:r>
              <a:rPr lang="en-US" sz="2200" dirty="0" err="1" smtClean="0"/>
              <a:t>texnikumimizda</a:t>
            </a:r>
            <a:r>
              <a:rPr lang="en-US" sz="2200" dirty="0" smtClean="0"/>
              <a:t> 2023-2024 </a:t>
            </a:r>
            <a:r>
              <a:rPr lang="en-US" sz="2200" dirty="0" err="1" smtClean="0"/>
              <a:t>o’quv</a:t>
            </a:r>
            <a:r>
              <a:rPr lang="en-US" sz="2200" dirty="0" smtClean="0"/>
              <a:t> </a:t>
            </a:r>
            <a:r>
              <a:rPr lang="en-US" sz="2200" dirty="0" err="1" smtClean="0"/>
              <a:t>yili</a:t>
            </a:r>
            <a:r>
              <a:rPr lang="en-US" sz="2200" dirty="0" smtClean="0"/>
              <a:t> </a:t>
            </a:r>
            <a:r>
              <a:rPr lang="en-US" sz="2200" dirty="0" err="1" smtClean="0"/>
              <a:t>bo’yicha</a:t>
            </a:r>
            <a:r>
              <a:rPr lang="en-US" sz="2200" dirty="0" smtClean="0"/>
              <a:t> 11-sinf </a:t>
            </a:r>
            <a:r>
              <a:rPr lang="en-US" sz="2200" dirty="0" err="1" smtClean="0">
                <a:latin typeface="Times New Roman" panose="02020603050405020304" pitchFamily="18" charset="0"/>
                <a:ea typeface="Calibri" panose="020F0502020204030204" pitchFamily="34" charset="0"/>
                <a:cs typeface="Times New Roman" panose="02020603050405020304" pitchFamily="18" charset="0"/>
              </a:rPr>
              <a:t>bitiruvchilarini</a:t>
            </a:r>
            <a:r>
              <a:rPr lang="en-US" sz="2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texnikumga</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qamrab</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olish</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bo’yicha</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targ’ibot</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va</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tashfiqot</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ishlari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olib</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borilmoqda</a:t>
            </a:r>
            <a:endParaRPr lang="ru-RU" sz="2200" dirty="0"/>
          </a:p>
        </p:txBody>
      </p:sp>
      <p:pic>
        <p:nvPicPr>
          <p:cNvPr id="4" name="Объект 3"/>
          <p:cNvPicPr>
            <a:picLocks noGrp="1" noChangeAspect="1"/>
          </p:cNvPicPr>
          <p:nvPr>
            <p:ph idx="1"/>
          </p:nvPr>
        </p:nvPicPr>
        <p:blipFill>
          <a:blip r:embed="rId2"/>
          <a:stretch>
            <a:fillRect/>
          </a:stretch>
        </p:blipFill>
        <p:spPr>
          <a:xfrm>
            <a:off x="1549975" y="2233613"/>
            <a:ext cx="8595162" cy="4176712"/>
          </a:xfrm>
          <a:prstGeom prst="rect">
            <a:avLst/>
          </a:prstGeom>
        </p:spPr>
      </p:pic>
    </p:spTree>
    <p:extLst>
      <p:ext uri="{BB962C8B-B14F-4D97-AF65-F5344CB8AC3E}">
        <p14:creationId xmlns:p14="http://schemas.microsoft.com/office/powerpoint/2010/main" val="3801675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7580" y="556846"/>
            <a:ext cx="8596668" cy="1320800"/>
          </a:xfrm>
        </p:spPr>
        <p:txBody>
          <a:bodyPr/>
          <a:lstStyle/>
          <a:p>
            <a:pPr algn="ctr"/>
            <a:r>
              <a:rPr lang="en-US" dirty="0" smtClean="0">
                <a:solidFill>
                  <a:schemeClr val="tx1"/>
                </a:solidFill>
              </a:rPr>
              <a:t>Kop </a:t>
            </a:r>
            <a:r>
              <a:rPr lang="en-US" dirty="0" err="1" smtClean="0">
                <a:solidFill>
                  <a:schemeClr val="tx1"/>
                </a:solidFill>
              </a:rPr>
              <a:t>tarmoqli</a:t>
            </a:r>
            <a:r>
              <a:rPr lang="en-US" dirty="0" smtClean="0">
                <a:solidFill>
                  <a:schemeClr val="tx1"/>
                </a:solidFill>
              </a:rPr>
              <a:t> </a:t>
            </a:r>
            <a:r>
              <a:rPr lang="en-US" dirty="0" err="1" smtClean="0">
                <a:solidFill>
                  <a:schemeClr val="tx1"/>
                </a:solidFill>
              </a:rPr>
              <a:t>texnikumimizda</a:t>
            </a:r>
            <a:r>
              <a:rPr lang="en-US" dirty="0" smtClean="0">
                <a:solidFill>
                  <a:schemeClr val="tx1"/>
                </a:solidFill>
              </a:rPr>
              <a:t> </a:t>
            </a:r>
            <a:r>
              <a:rPr lang="en-US" dirty="0" err="1" smtClean="0">
                <a:solidFill>
                  <a:schemeClr val="tx1"/>
                </a:solidFill>
              </a:rPr>
              <a:t>ma’naviy-ma’rifiy</a:t>
            </a:r>
            <a:r>
              <a:rPr lang="en-US" dirty="0" smtClean="0">
                <a:solidFill>
                  <a:schemeClr val="tx1"/>
                </a:solidFill>
              </a:rPr>
              <a:t> </a:t>
            </a:r>
            <a:r>
              <a:rPr lang="en-US" dirty="0" err="1" smtClean="0">
                <a:solidFill>
                  <a:schemeClr val="tx1"/>
                </a:solidFill>
              </a:rPr>
              <a:t>tadbirlardan</a:t>
            </a:r>
            <a:r>
              <a:rPr lang="en-US" dirty="0" smtClean="0">
                <a:solidFill>
                  <a:schemeClr val="tx1"/>
                </a:solidFill>
              </a:rPr>
              <a:t> </a:t>
            </a:r>
            <a:r>
              <a:rPr lang="en-US" dirty="0" err="1" smtClean="0">
                <a:solidFill>
                  <a:schemeClr val="tx1"/>
                </a:solidFill>
              </a:rPr>
              <a:t>lavhalar</a:t>
            </a:r>
            <a:endParaRPr lang="ru-RU" dirty="0">
              <a:solidFill>
                <a:schemeClr val="tx1"/>
              </a:solidFill>
            </a:endParaRPr>
          </a:p>
        </p:txBody>
      </p:sp>
      <p:pic>
        <p:nvPicPr>
          <p:cNvPr id="4" name="Объект 3"/>
          <p:cNvPicPr>
            <a:picLocks noGrp="1" noChangeAspect="1"/>
          </p:cNvPicPr>
          <p:nvPr>
            <p:ph idx="1"/>
          </p:nvPr>
        </p:nvPicPr>
        <p:blipFill>
          <a:blip r:embed="rId2"/>
          <a:stretch>
            <a:fillRect/>
          </a:stretch>
        </p:blipFill>
        <p:spPr>
          <a:xfrm>
            <a:off x="2602524" y="2061311"/>
            <a:ext cx="7411914" cy="4068637"/>
          </a:xfrm>
          <a:prstGeom prst="rect">
            <a:avLst/>
          </a:prstGeom>
        </p:spPr>
      </p:pic>
    </p:spTree>
    <p:extLst>
      <p:ext uri="{BB962C8B-B14F-4D97-AF65-F5344CB8AC3E}">
        <p14:creationId xmlns:p14="http://schemas.microsoft.com/office/powerpoint/2010/main" val="24243533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731469" y="712176"/>
            <a:ext cx="10109446" cy="5323299"/>
          </a:xfrm>
          <a:prstGeom prst="rect">
            <a:avLst/>
          </a:prstGeom>
        </p:spPr>
      </p:pic>
    </p:spTree>
    <p:extLst>
      <p:ext uri="{BB962C8B-B14F-4D97-AF65-F5344CB8AC3E}">
        <p14:creationId xmlns:p14="http://schemas.microsoft.com/office/powerpoint/2010/main" val="30331790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47772" y="381000"/>
            <a:ext cx="8596668" cy="1320800"/>
          </a:xfrm>
        </p:spPr>
        <p:txBody>
          <a:bodyPr>
            <a:normAutofit fontScale="90000"/>
          </a:bodyPr>
          <a:lstStyle/>
          <a:p>
            <a:pPr algn="ctr"/>
            <a:r>
              <a:rPr lang="en-US" dirty="0" smtClean="0">
                <a:solidFill>
                  <a:schemeClr val="tx1"/>
                </a:solidFill>
              </a:rPr>
              <a:t>          </a:t>
            </a:r>
            <a:r>
              <a:rPr lang="en-US" dirty="0" err="1" smtClean="0">
                <a:solidFill>
                  <a:schemeClr val="tx1"/>
                </a:solidFill>
              </a:rPr>
              <a:t>Faol</a:t>
            </a:r>
            <a:r>
              <a:rPr lang="en-US" dirty="0" smtClean="0">
                <a:solidFill>
                  <a:schemeClr val="tx1"/>
                </a:solidFill>
              </a:rPr>
              <a:t> </a:t>
            </a:r>
            <a:r>
              <a:rPr lang="en-US" dirty="0" err="1">
                <a:solidFill>
                  <a:schemeClr val="tx1"/>
                </a:solidFill>
              </a:rPr>
              <a:t>yutuqlarga</a:t>
            </a:r>
            <a:r>
              <a:rPr lang="en-US" dirty="0">
                <a:solidFill>
                  <a:schemeClr val="tx1"/>
                </a:solidFill>
              </a:rPr>
              <a:t> </a:t>
            </a:r>
            <a:r>
              <a:rPr lang="en-US" dirty="0" err="1">
                <a:solidFill>
                  <a:schemeClr val="tx1"/>
                </a:solidFill>
              </a:rPr>
              <a:t>erishgan</a:t>
            </a:r>
            <a:r>
              <a:rPr lang="en-US" dirty="0">
                <a:solidFill>
                  <a:schemeClr val="tx1"/>
                </a:solidFill>
              </a:rPr>
              <a:t> </a:t>
            </a:r>
            <a:r>
              <a:rPr lang="en-US" dirty="0" err="1">
                <a:solidFill>
                  <a:schemeClr val="tx1"/>
                </a:solidFill>
              </a:rPr>
              <a:t>tadbirkorlar</a:t>
            </a:r>
            <a:r>
              <a:rPr lang="en-US" dirty="0">
                <a:solidFill>
                  <a:schemeClr val="tx1"/>
                </a:solidFill>
              </a:rPr>
              <a:t> </a:t>
            </a:r>
            <a:r>
              <a:rPr lang="en-US" dirty="0" err="1">
                <a:solidFill>
                  <a:schemeClr val="tx1"/>
                </a:solidFill>
              </a:rPr>
              <a:t>bilan</a:t>
            </a:r>
            <a:r>
              <a:rPr lang="en-US" dirty="0">
                <a:solidFill>
                  <a:schemeClr val="tx1"/>
                </a:solidFill>
              </a:rPr>
              <a:t> </a:t>
            </a:r>
            <a:r>
              <a:rPr lang="en-US" dirty="0" err="1">
                <a:solidFill>
                  <a:schemeClr val="tx1"/>
                </a:solidFill>
              </a:rPr>
              <a:t>uchrashuvdan</a:t>
            </a:r>
            <a:r>
              <a:rPr lang="en-US" dirty="0">
                <a:solidFill>
                  <a:schemeClr val="tx1"/>
                </a:solidFill>
              </a:rPr>
              <a:t> </a:t>
            </a:r>
            <a:r>
              <a:rPr lang="en-US" dirty="0" err="1" smtClean="0">
                <a:solidFill>
                  <a:schemeClr val="tx1"/>
                </a:solidFill>
              </a:rPr>
              <a:t>fotolavhalar</a:t>
            </a:r>
            <a:endParaRPr lang="ru-RU" dirty="0">
              <a:solidFill>
                <a:schemeClr val="tx1"/>
              </a:solidFill>
            </a:endParaRPr>
          </a:p>
        </p:txBody>
      </p:sp>
      <p:pic>
        <p:nvPicPr>
          <p:cNvPr id="5" name="Объект 4"/>
          <p:cNvPicPr>
            <a:picLocks noGrp="1" noChangeAspect="1"/>
          </p:cNvPicPr>
          <p:nvPr>
            <p:ph idx="1"/>
          </p:nvPr>
        </p:nvPicPr>
        <p:blipFill>
          <a:blip r:embed="rId2"/>
          <a:stretch>
            <a:fillRect/>
          </a:stretch>
        </p:blipFill>
        <p:spPr>
          <a:xfrm>
            <a:off x="1088565" y="1930400"/>
            <a:ext cx="9721958" cy="4382477"/>
          </a:xfrm>
          <a:prstGeom prst="rect">
            <a:avLst/>
          </a:prstGeom>
        </p:spPr>
      </p:pic>
    </p:spTree>
    <p:extLst>
      <p:ext uri="{BB962C8B-B14F-4D97-AF65-F5344CB8AC3E}">
        <p14:creationId xmlns:p14="http://schemas.microsoft.com/office/powerpoint/2010/main" val="3280258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527538"/>
            <a:ext cx="10339428" cy="1402862"/>
          </a:xfrm>
        </p:spPr>
        <p:txBody>
          <a:bodyPr>
            <a:normAutofit fontScale="90000"/>
          </a:bodyPr>
          <a:lstStyle/>
          <a:p>
            <a:r>
              <a:rPr lang="en-US" b="1" dirty="0" smtClean="0">
                <a:solidFill>
                  <a:schemeClr val="tx1"/>
                </a:solidFill>
              </a:rPr>
              <a:t> </a:t>
            </a:r>
            <a:r>
              <a:rPr lang="en-US" b="1" dirty="0" err="1" smtClean="0">
                <a:solidFill>
                  <a:schemeClr val="tx1"/>
                </a:solidFill>
              </a:rPr>
              <a:t>Urganch</a:t>
            </a:r>
            <a:r>
              <a:rPr lang="en-US" b="1" dirty="0" smtClean="0">
                <a:solidFill>
                  <a:schemeClr val="tx1"/>
                </a:solidFill>
              </a:rPr>
              <a:t> </a:t>
            </a:r>
            <a:r>
              <a:rPr lang="en-US" b="1" dirty="0" err="1" smtClean="0">
                <a:solidFill>
                  <a:schemeClr val="tx1"/>
                </a:solidFill>
              </a:rPr>
              <a:t>tumani</a:t>
            </a:r>
            <a:r>
              <a:rPr lang="en-US" b="1" dirty="0" smtClean="0">
                <a:solidFill>
                  <a:schemeClr val="tx1"/>
                </a:solidFill>
              </a:rPr>
              <a:t> kop </a:t>
            </a:r>
            <a:r>
              <a:rPr lang="en-US" b="1" dirty="0" err="1" smtClean="0">
                <a:solidFill>
                  <a:schemeClr val="tx1"/>
                </a:solidFill>
              </a:rPr>
              <a:t>tarmoqli</a:t>
            </a:r>
            <a:r>
              <a:rPr lang="en-US" b="1" dirty="0" smtClean="0">
                <a:solidFill>
                  <a:schemeClr val="tx1"/>
                </a:solidFill>
              </a:rPr>
              <a:t> </a:t>
            </a:r>
            <a:r>
              <a:rPr lang="en-US" b="1" dirty="0" err="1" smtClean="0">
                <a:solidFill>
                  <a:schemeClr val="tx1"/>
                </a:solidFill>
              </a:rPr>
              <a:t>texnikumimiz</a:t>
            </a:r>
            <a:r>
              <a:rPr lang="en-US" b="1" dirty="0" smtClean="0">
                <a:solidFill>
                  <a:schemeClr val="tx1"/>
                </a:solidFill>
              </a:rPr>
              <a:t> </a:t>
            </a:r>
            <a:r>
              <a:rPr lang="en-US" b="1" dirty="0" err="1" smtClean="0">
                <a:solidFill>
                  <a:schemeClr val="tx1"/>
                </a:solidFill>
              </a:rPr>
              <a:t>ish</a:t>
            </a:r>
            <a:r>
              <a:rPr lang="en-US" b="1" dirty="0" smtClean="0">
                <a:solidFill>
                  <a:schemeClr val="tx1"/>
                </a:solidFill>
              </a:rPr>
              <a:t>   </a:t>
            </a:r>
            <a:r>
              <a:rPr lang="en-US" b="1" dirty="0" err="1" smtClean="0">
                <a:solidFill>
                  <a:schemeClr val="tx1"/>
                </a:solidFill>
              </a:rPr>
              <a:t>beruvchilar</a:t>
            </a:r>
            <a:r>
              <a:rPr lang="en-US" b="1" dirty="0" smtClean="0">
                <a:solidFill>
                  <a:schemeClr val="tx1"/>
                </a:solidFill>
              </a:rPr>
              <a:t> </a:t>
            </a:r>
            <a:r>
              <a:rPr lang="en-US" b="1" dirty="0" err="1" smtClean="0">
                <a:solidFill>
                  <a:schemeClr val="tx1"/>
                </a:solidFill>
              </a:rPr>
              <a:t>bilan</a:t>
            </a:r>
            <a:r>
              <a:rPr lang="en-US" b="1" dirty="0" smtClean="0">
                <a:solidFill>
                  <a:schemeClr val="tx1"/>
                </a:solidFill>
              </a:rPr>
              <a:t> </a:t>
            </a:r>
            <a:r>
              <a:rPr lang="en-US" b="1" dirty="0" err="1" smtClean="0">
                <a:solidFill>
                  <a:schemeClr val="tx1"/>
                </a:solidFill>
              </a:rPr>
              <a:t>tuzilgan</a:t>
            </a:r>
            <a:r>
              <a:rPr lang="en-US" b="1" dirty="0" smtClean="0">
                <a:solidFill>
                  <a:schemeClr val="tx1"/>
                </a:solidFill>
              </a:rPr>
              <a:t> </a:t>
            </a:r>
            <a:r>
              <a:rPr lang="en-US" b="1" dirty="0" err="1" smtClean="0">
                <a:solidFill>
                  <a:schemeClr val="tx1"/>
                </a:solidFill>
              </a:rPr>
              <a:t>hamkorlik</a:t>
            </a:r>
            <a:r>
              <a:rPr lang="en-US" b="1" dirty="0" smtClean="0">
                <a:solidFill>
                  <a:schemeClr val="tx1"/>
                </a:solidFill>
              </a:rPr>
              <a:t> </a:t>
            </a:r>
            <a:r>
              <a:rPr lang="en-US" b="1" dirty="0" err="1" smtClean="0">
                <a:solidFill>
                  <a:schemeClr val="tx1"/>
                </a:solidFill>
              </a:rPr>
              <a:t>shartnomasi</a:t>
            </a:r>
            <a:endParaRPr lang="ru-RU" b="1" dirty="0">
              <a:solidFill>
                <a:schemeClr val="tx1"/>
              </a:solidFill>
            </a:endParaRPr>
          </a:p>
        </p:txBody>
      </p:sp>
      <p:sp>
        <p:nvSpPr>
          <p:cNvPr id="4" name="Овал 3"/>
          <p:cNvSpPr/>
          <p:nvPr/>
        </p:nvSpPr>
        <p:spPr>
          <a:xfrm>
            <a:off x="4489405" y="3493871"/>
            <a:ext cx="2672861" cy="1107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Urganch</a:t>
            </a:r>
            <a:r>
              <a:rPr lang="en-US" dirty="0" smtClean="0">
                <a:solidFill>
                  <a:schemeClr val="tx1"/>
                </a:solidFill>
              </a:rPr>
              <a:t> </a:t>
            </a:r>
            <a:r>
              <a:rPr lang="en-US" dirty="0" err="1" smtClean="0">
                <a:solidFill>
                  <a:schemeClr val="tx1"/>
                </a:solidFill>
              </a:rPr>
              <a:t>tumani</a:t>
            </a:r>
            <a:r>
              <a:rPr lang="en-US" dirty="0" smtClean="0">
                <a:solidFill>
                  <a:schemeClr val="tx1"/>
                </a:solidFill>
              </a:rPr>
              <a:t> kop </a:t>
            </a:r>
            <a:r>
              <a:rPr lang="en-US" dirty="0" err="1" smtClean="0">
                <a:solidFill>
                  <a:schemeClr val="tx1"/>
                </a:solidFill>
              </a:rPr>
              <a:t>tarmoqli</a:t>
            </a:r>
            <a:r>
              <a:rPr lang="en-US" dirty="0" smtClean="0">
                <a:solidFill>
                  <a:schemeClr val="tx1"/>
                </a:solidFill>
              </a:rPr>
              <a:t> </a:t>
            </a:r>
            <a:r>
              <a:rPr lang="en-US" dirty="0" err="1" smtClean="0">
                <a:solidFill>
                  <a:schemeClr val="tx1"/>
                </a:solidFill>
              </a:rPr>
              <a:t>texnikum</a:t>
            </a:r>
            <a:endParaRPr lang="ru-RU" dirty="0">
              <a:solidFill>
                <a:schemeClr val="tx1"/>
              </a:solidFill>
            </a:endParaRPr>
          </a:p>
        </p:txBody>
      </p:sp>
      <p:sp>
        <p:nvSpPr>
          <p:cNvPr id="5" name="Овал 4"/>
          <p:cNvSpPr/>
          <p:nvPr/>
        </p:nvSpPr>
        <p:spPr>
          <a:xfrm rot="20027463">
            <a:off x="6496266" y="2029337"/>
            <a:ext cx="1704641" cy="1027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Xorazm</a:t>
            </a:r>
            <a:r>
              <a:rPr lang="en-US" sz="1400" dirty="0" smtClean="0">
                <a:solidFill>
                  <a:schemeClr val="tx1"/>
                </a:solidFill>
              </a:rPr>
              <a:t> </a:t>
            </a:r>
            <a:r>
              <a:rPr lang="en-US" sz="1400" dirty="0" err="1" smtClean="0">
                <a:solidFill>
                  <a:schemeClr val="tx1"/>
                </a:solidFill>
              </a:rPr>
              <a:t>radioeshittirish</a:t>
            </a:r>
            <a:r>
              <a:rPr lang="en-US" sz="1400" dirty="0" smtClean="0">
                <a:solidFill>
                  <a:schemeClr val="tx1"/>
                </a:solidFill>
              </a:rPr>
              <a:t> </a:t>
            </a:r>
            <a:r>
              <a:rPr lang="en-US" sz="1400" dirty="0" err="1" smtClean="0">
                <a:solidFill>
                  <a:schemeClr val="tx1"/>
                </a:solidFill>
              </a:rPr>
              <a:t>markazi</a:t>
            </a:r>
            <a:endParaRPr lang="ru-RU" sz="1400" dirty="0">
              <a:solidFill>
                <a:schemeClr val="tx1"/>
              </a:solidFill>
            </a:endParaRPr>
          </a:p>
        </p:txBody>
      </p:sp>
      <p:sp>
        <p:nvSpPr>
          <p:cNvPr id="6" name="Овал 5"/>
          <p:cNvSpPr/>
          <p:nvPr/>
        </p:nvSpPr>
        <p:spPr>
          <a:xfrm rot="20472236">
            <a:off x="7569979" y="3222215"/>
            <a:ext cx="1679331" cy="1028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TATU </a:t>
            </a:r>
            <a:r>
              <a:rPr lang="en-US" sz="1400" dirty="0" err="1" smtClean="0">
                <a:solidFill>
                  <a:schemeClr val="tx1"/>
                </a:solidFill>
              </a:rPr>
              <a:t>urganch</a:t>
            </a:r>
            <a:r>
              <a:rPr lang="en-US" sz="1400" dirty="0" smtClean="0">
                <a:solidFill>
                  <a:schemeClr val="tx1"/>
                </a:solidFill>
              </a:rPr>
              <a:t> </a:t>
            </a:r>
            <a:r>
              <a:rPr lang="en-US" sz="1400" dirty="0" err="1" smtClean="0">
                <a:solidFill>
                  <a:schemeClr val="tx1"/>
                </a:solidFill>
              </a:rPr>
              <a:t>filiali</a:t>
            </a:r>
            <a:endParaRPr lang="ru-RU" sz="1400" dirty="0">
              <a:solidFill>
                <a:schemeClr val="tx1"/>
              </a:solidFill>
            </a:endParaRPr>
          </a:p>
        </p:txBody>
      </p:sp>
      <p:sp>
        <p:nvSpPr>
          <p:cNvPr id="7" name="Овал 6"/>
          <p:cNvSpPr/>
          <p:nvPr/>
        </p:nvSpPr>
        <p:spPr>
          <a:xfrm rot="1674956">
            <a:off x="3491423" y="1959926"/>
            <a:ext cx="1601047" cy="98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Urganch</a:t>
            </a:r>
            <a:r>
              <a:rPr lang="en-US" sz="1400" dirty="0" smtClean="0">
                <a:solidFill>
                  <a:schemeClr val="tx1"/>
                </a:solidFill>
              </a:rPr>
              <a:t> </a:t>
            </a:r>
            <a:r>
              <a:rPr lang="en-US" sz="1400" dirty="0" err="1" smtClean="0">
                <a:solidFill>
                  <a:schemeClr val="tx1"/>
                </a:solidFill>
              </a:rPr>
              <a:t>tumani</a:t>
            </a:r>
            <a:r>
              <a:rPr lang="en-US" sz="1400" dirty="0" smtClean="0">
                <a:solidFill>
                  <a:schemeClr val="tx1"/>
                </a:solidFill>
              </a:rPr>
              <a:t> MMT </a:t>
            </a:r>
            <a:r>
              <a:rPr lang="en-US" sz="1400" dirty="0" err="1" smtClean="0">
                <a:solidFill>
                  <a:schemeClr val="tx1"/>
                </a:solidFill>
              </a:rPr>
              <a:t>bo’limi</a:t>
            </a:r>
            <a:endParaRPr lang="ru-RU" sz="1400" dirty="0">
              <a:solidFill>
                <a:schemeClr val="tx1"/>
              </a:solidFill>
            </a:endParaRPr>
          </a:p>
        </p:txBody>
      </p:sp>
      <p:sp>
        <p:nvSpPr>
          <p:cNvPr id="8" name="Овал 7"/>
          <p:cNvSpPr/>
          <p:nvPr/>
        </p:nvSpPr>
        <p:spPr>
          <a:xfrm rot="612510">
            <a:off x="2177472" y="3399577"/>
            <a:ext cx="1754228"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URDU </a:t>
            </a:r>
            <a:r>
              <a:rPr lang="en-US" dirty="0" err="1" smtClean="0">
                <a:solidFill>
                  <a:schemeClr val="tx1"/>
                </a:solidFill>
              </a:rPr>
              <a:t>bug’alteriya</a:t>
            </a:r>
            <a:endParaRPr lang="ru-RU" dirty="0">
              <a:solidFill>
                <a:schemeClr val="tx1"/>
              </a:solidFill>
            </a:endParaRPr>
          </a:p>
        </p:txBody>
      </p:sp>
      <p:sp>
        <p:nvSpPr>
          <p:cNvPr id="9" name="Овал 8"/>
          <p:cNvSpPr/>
          <p:nvPr/>
        </p:nvSpPr>
        <p:spPr>
          <a:xfrm rot="20850585">
            <a:off x="2744837" y="4809525"/>
            <a:ext cx="1951596" cy="1095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URDU </a:t>
            </a:r>
            <a:r>
              <a:rPr lang="en-US" sz="1400" dirty="0" err="1" smtClean="0">
                <a:solidFill>
                  <a:schemeClr val="tx1"/>
                </a:solidFill>
              </a:rPr>
              <a:t>matematika</a:t>
            </a:r>
            <a:r>
              <a:rPr lang="en-US" sz="1400" dirty="0" smtClean="0">
                <a:solidFill>
                  <a:schemeClr val="tx1"/>
                </a:solidFill>
              </a:rPr>
              <a:t> </a:t>
            </a:r>
            <a:r>
              <a:rPr lang="en-US" sz="1400" dirty="0" err="1" smtClean="0">
                <a:solidFill>
                  <a:schemeClr val="tx1"/>
                </a:solidFill>
              </a:rPr>
              <a:t>iingineringi</a:t>
            </a:r>
            <a:endParaRPr lang="ru-RU" sz="1400" dirty="0">
              <a:solidFill>
                <a:schemeClr val="tx1"/>
              </a:solidFill>
            </a:endParaRPr>
          </a:p>
        </p:txBody>
      </p:sp>
      <p:sp>
        <p:nvSpPr>
          <p:cNvPr id="10" name="Овал 9"/>
          <p:cNvSpPr/>
          <p:nvPr/>
        </p:nvSpPr>
        <p:spPr>
          <a:xfrm rot="905840">
            <a:off x="7094754" y="4767826"/>
            <a:ext cx="1881554" cy="9495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URDU</a:t>
            </a:r>
            <a:endParaRPr lang="ru-RU" dirty="0">
              <a:solidFill>
                <a:schemeClr val="tx1"/>
              </a:solidFill>
            </a:endParaRPr>
          </a:p>
        </p:txBody>
      </p:sp>
      <p:cxnSp>
        <p:nvCxnSpPr>
          <p:cNvPr id="15" name="Прямая со стрелкой 14"/>
          <p:cNvCxnSpPr/>
          <p:nvPr/>
        </p:nvCxnSpPr>
        <p:spPr>
          <a:xfrm flipV="1">
            <a:off x="6547729" y="3097383"/>
            <a:ext cx="263769" cy="40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a:endCxn id="6" idx="2"/>
          </p:cNvCxnSpPr>
          <p:nvPr/>
        </p:nvCxnSpPr>
        <p:spPr>
          <a:xfrm flipV="1">
            <a:off x="7082419" y="4007106"/>
            <a:ext cx="532338" cy="141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a:off x="6393816" y="4494027"/>
            <a:ext cx="789499" cy="39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a:off x="5230983" y="350362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flipH="1" flipV="1">
            <a:off x="4791808" y="2985006"/>
            <a:ext cx="290146" cy="439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a:stCxn id="4" idx="2"/>
            <a:endCxn id="8" idx="6"/>
          </p:cNvCxnSpPr>
          <p:nvPr/>
        </p:nvCxnSpPr>
        <p:spPr>
          <a:xfrm flipH="1" flipV="1">
            <a:off x="3917815" y="4012229"/>
            <a:ext cx="571590" cy="35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p:cNvCxnSpPr>
            <a:endCxn id="9" idx="6"/>
          </p:cNvCxnSpPr>
          <p:nvPr/>
        </p:nvCxnSpPr>
        <p:spPr>
          <a:xfrm flipH="1">
            <a:off x="4673339" y="4611450"/>
            <a:ext cx="712730" cy="53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716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extLst>
              <p:ext uri="{D42A27DB-BD31-4B8C-83A1-F6EECF244321}">
                <p14:modId xmlns:p14="http://schemas.microsoft.com/office/powerpoint/2010/main" val="1701093911"/>
              </p:ext>
            </p:extLst>
          </p:nvPr>
        </p:nvGraphicFramePr>
        <p:xfrm>
          <a:off x="677334" y="609600"/>
          <a:ext cx="8596668" cy="5704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68223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3" y="562708"/>
            <a:ext cx="10049281" cy="1367692"/>
          </a:xfrm>
        </p:spPr>
        <p:txBody>
          <a:bodyPr/>
          <a:lstStyle/>
          <a:p>
            <a:pPr algn="ctr"/>
            <a:r>
              <a:rPr lang="en-US" dirty="0" err="1">
                <a:solidFill>
                  <a:schemeClr val="tx1"/>
                </a:solidFill>
              </a:rPr>
              <a:t>UzXCMG</a:t>
            </a:r>
            <a:r>
              <a:rPr lang="en-US" dirty="0">
                <a:solidFill>
                  <a:schemeClr val="tx1"/>
                </a:solidFill>
              </a:rPr>
              <a:t> </a:t>
            </a:r>
            <a:r>
              <a:rPr lang="en-US" dirty="0" err="1" smtClean="0">
                <a:solidFill>
                  <a:schemeClr val="tx1"/>
                </a:solidFill>
              </a:rPr>
              <a:t>zavodda</a:t>
            </a:r>
            <a:r>
              <a:rPr lang="en-US" dirty="0" smtClean="0">
                <a:solidFill>
                  <a:schemeClr val="tx1"/>
                </a:solidFill>
              </a:rPr>
              <a:t> </a:t>
            </a:r>
            <a:r>
              <a:rPr lang="en-US" dirty="0" err="1" smtClean="0">
                <a:solidFill>
                  <a:schemeClr val="tx1"/>
                </a:solidFill>
              </a:rPr>
              <a:t>bolgan</a:t>
            </a:r>
            <a:r>
              <a:rPr lang="en-US" dirty="0" smtClean="0">
                <a:solidFill>
                  <a:schemeClr val="tx1"/>
                </a:solidFill>
              </a:rPr>
              <a:t> </a:t>
            </a:r>
            <a:r>
              <a:rPr lang="en-US" dirty="0" err="1" smtClean="0">
                <a:solidFill>
                  <a:schemeClr val="tx1"/>
                </a:solidFill>
              </a:rPr>
              <a:t>amaliyotlardan</a:t>
            </a:r>
            <a:r>
              <a:rPr lang="en-US" dirty="0" smtClean="0">
                <a:solidFill>
                  <a:schemeClr val="tx1"/>
                </a:solidFill>
              </a:rPr>
              <a:t> </a:t>
            </a:r>
            <a:r>
              <a:rPr lang="en-US" dirty="0" err="1" smtClean="0">
                <a:solidFill>
                  <a:schemeClr val="tx1"/>
                </a:solidFill>
              </a:rPr>
              <a:t>lavhalar</a:t>
            </a:r>
            <a:endParaRPr lang="ru-RU" dirty="0">
              <a:solidFill>
                <a:schemeClr val="tx1"/>
              </a:solidFill>
            </a:endParaRPr>
          </a:p>
        </p:txBody>
      </p:sp>
      <p:pic>
        <p:nvPicPr>
          <p:cNvPr id="4" name="Объект 3"/>
          <p:cNvPicPr>
            <a:picLocks noGrp="1" noChangeAspect="1"/>
          </p:cNvPicPr>
          <p:nvPr>
            <p:ph idx="1"/>
          </p:nvPr>
        </p:nvPicPr>
        <p:blipFill>
          <a:blip r:embed="rId2"/>
          <a:stretch>
            <a:fillRect/>
          </a:stretch>
        </p:blipFill>
        <p:spPr>
          <a:xfrm>
            <a:off x="940778" y="2183846"/>
            <a:ext cx="9566030" cy="4312187"/>
          </a:xfrm>
          <a:prstGeom prst="rect">
            <a:avLst/>
          </a:prstGeom>
        </p:spPr>
      </p:pic>
    </p:spTree>
    <p:extLst>
      <p:ext uri="{BB962C8B-B14F-4D97-AF65-F5344CB8AC3E}">
        <p14:creationId xmlns:p14="http://schemas.microsoft.com/office/powerpoint/2010/main" val="20612904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337038"/>
            <a:ext cx="8596668" cy="1320800"/>
          </a:xfrm>
        </p:spPr>
        <p:txBody>
          <a:bodyPr>
            <a:noAutofit/>
          </a:bodyPr>
          <a:lstStyle/>
          <a:p>
            <a:pPr algn="ctr"/>
            <a:r>
              <a:rPr lang="en-US" sz="2600" dirty="0" err="1" smtClean="0">
                <a:solidFill>
                  <a:schemeClr val="tx1"/>
                </a:solidFill>
              </a:rPr>
              <a:t>Ko’p</a:t>
            </a:r>
            <a:r>
              <a:rPr lang="en-US" sz="2600" dirty="0" smtClean="0">
                <a:solidFill>
                  <a:schemeClr val="tx1"/>
                </a:solidFill>
              </a:rPr>
              <a:t> </a:t>
            </a:r>
            <a:r>
              <a:rPr lang="en-US" sz="2600" dirty="0" err="1" smtClean="0">
                <a:solidFill>
                  <a:schemeClr val="tx1"/>
                </a:solidFill>
              </a:rPr>
              <a:t>tarmoqli</a:t>
            </a:r>
            <a:r>
              <a:rPr lang="en-US" sz="2600" dirty="0" smtClean="0">
                <a:solidFill>
                  <a:schemeClr val="tx1"/>
                </a:solidFill>
              </a:rPr>
              <a:t> </a:t>
            </a:r>
            <a:r>
              <a:rPr lang="en-US" sz="2600" dirty="0" err="1" smtClean="0">
                <a:solidFill>
                  <a:schemeClr val="tx1"/>
                </a:solidFill>
              </a:rPr>
              <a:t>texnikum</a:t>
            </a:r>
            <a:r>
              <a:rPr lang="en-US" sz="2600" dirty="0" smtClean="0">
                <a:solidFill>
                  <a:schemeClr val="tx1"/>
                </a:solidFill>
              </a:rPr>
              <a:t> </a:t>
            </a:r>
            <a:r>
              <a:rPr lang="en-US" sz="2600" dirty="0" err="1" smtClean="0">
                <a:solidFill>
                  <a:schemeClr val="tx1"/>
                </a:solidFill>
              </a:rPr>
              <a:t>o’quvchilarining</a:t>
            </a:r>
            <a:r>
              <a:rPr lang="en-US" sz="2600" dirty="0" smtClean="0">
                <a:solidFill>
                  <a:schemeClr val="tx1"/>
                </a:solidFill>
              </a:rPr>
              <a:t> “</a:t>
            </a:r>
            <a:r>
              <a:rPr lang="en-US" sz="2600" dirty="0" err="1" smtClean="0">
                <a:solidFill>
                  <a:schemeClr val="tx1"/>
                </a:solidFill>
              </a:rPr>
              <a:t>Xorazm</a:t>
            </a:r>
            <a:r>
              <a:rPr lang="en-US" sz="2600" dirty="0" smtClean="0">
                <a:solidFill>
                  <a:schemeClr val="tx1"/>
                </a:solidFill>
              </a:rPr>
              <a:t> </a:t>
            </a:r>
            <a:r>
              <a:rPr lang="en-US" sz="2600" dirty="0" err="1" smtClean="0">
                <a:solidFill>
                  <a:schemeClr val="tx1"/>
                </a:solidFill>
              </a:rPr>
              <a:t>elektr</a:t>
            </a:r>
            <a:r>
              <a:rPr lang="en-US" sz="2600" dirty="0" smtClean="0">
                <a:solidFill>
                  <a:schemeClr val="tx1"/>
                </a:solidFill>
              </a:rPr>
              <a:t> </a:t>
            </a:r>
            <a:r>
              <a:rPr lang="en-US" sz="2600" dirty="0" err="1" smtClean="0">
                <a:solidFill>
                  <a:schemeClr val="tx1"/>
                </a:solidFill>
              </a:rPr>
              <a:t>tarmoqlari”Xorazm</a:t>
            </a:r>
            <a:r>
              <a:rPr lang="en-US" sz="2600" dirty="0" smtClean="0">
                <a:solidFill>
                  <a:schemeClr val="tx1"/>
                </a:solidFill>
              </a:rPr>
              <a:t> </a:t>
            </a:r>
            <a:r>
              <a:rPr lang="en-US" sz="2600" dirty="0" err="1" smtClean="0">
                <a:solidFill>
                  <a:schemeClr val="tx1"/>
                </a:solidFill>
              </a:rPr>
              <a:t>hududiy</a:t>
            </a:r>
            <a:r>
              <a:rPr lang="en-US" sz="2600" dirty="0" smtClean="0">
                <a:solidFill>
                  <a:schemeClr val="tx1"/>
                </a:solidFill>
              </a:rPr>
              <a:t> </a:t>
            </a:r>
            <a:r>
              <a:rPr lang="en-US" sz="2600" dirty="0" err="1" smtClean="0">
                <a:solidFill>
                  <a:schemeClr val="tx1"/>
                </a:solidFill>
              </a:rPr>
              <a:t>filialidagi</a:t>
            </a:r>
            <a:r>
              <a:rPr lang="en-US" sz="2600" dirty="0" smtClean="0">
                <a:solidFill>
                  <a:schemeClr val="tx1"/>
                </a:solidFill>
              </a:rPr>
              <a:t> </a:t>
            </a:r>
            <a:r>
              <a:rPr lang="en-US" sz="2600" dirty="0" err="1" smtClean="0">
                <a:solidFill>
                  <a:schemeClr val="tx1"/>
                </a:solidFill>
              </a:rPr>
              <a:t>o’quv</a:t>
            </a:r>
            <a:r>
              <a:rPr lang="en-US" sz="2600" dirty="0" smtClean="0">
                <a:solidFill>
                  <a:schemeClr val="tx1"/>
                </a:solidFill>
              </a:rPr>
              <a:t> </a:t>
            </a:r>
            <a:r>
              <a:rPr lang="en-US" sz="2600" dirty="0" err="1" smtClean="0">
                <a:solidFill>
                  <a:schemeClr val="tx1"/>
                </a:solidFill>
              </a:rPr>
              <a:t>va</a:t>
            </a:r>
            <a:r>
              <a:rPr lang="en-US" sz="2600" dirty="0" smtClean="0">
                <a:solidFill>
                  <a:schemeClr val="tx1"/>
                </a:solidFill>
              </a:rPr>
              <a:t> </a:t>
            </a:r>
            <a:r>
              <a:rPr lang="en-US" sz="2600" dirty="0" err="1" smtClean="0">
                <a:solidFill>
                  <a:schemeClr val="tx1"/>
                </a:solidFill>
              </a:rPr>
              <a:t>ishlab</a:t>
            </a:r>
            <a:r>
              <a:rPr lang="en-US" sz="2600" dirty="0" smtClean="0">
                <a:solidFill>
                  <a:schemeClr val="tx1"/>
                </a:solidFill>
              </a:rPr>
              <a:t> </a:t>
            </a:r>
            <a:r>
              <a:rPr lang="en-US" sz="2600" dirty="0" err="1" smtClean="0">
                <a:solidFill>
                  <a:schemeClr val="tx1"/>
                </a:solidFill>
              </a:rPr>
              <a:t>chiqarish</a:t>
            </a:r>
            <a:r>
              <a:rPr lang="en-US" sz="2600" dirty="0" smtClean="0">
                <a:solidFill>
                  <a:schemeClr val="tx1"/>
                </a:solidFill>
              </a:rPr>
              <a:t> </a:t>
            </a:r>
            <a:r>
              <a:rPr lang="en-US" sz="2600" dirty="0" err="1" smtClean="0">
                <a:solidFill>
                  <a:schemeClr val="tx1"/>
                </a:solidFill>
              </a:rPr>
              <a:t>amaliyotlaridan</a:t>
            </a:r>
            <a:r>
              <a:rPr lang="en-US" sz="2600" dirty="0" smtClean="0">
                <a:solidFill>
                  <a:schemeClr val="tx1"/>
                </a:solidFill>
              </a:rPr>
              <a:t> </a:t>
            </a:r>
            <a:r>
              <a:rPr lang="en-US" sz="2600" dirty="0" err="1" smtClean="0">
                <a:solidFill>
                  <a:schemeClr val="tx1"/>
                </a:solidFill>
              </a:rPr>
              <a:t>lavhalar</a:t>
            </a:r>
            <a:endParaRPr lang="ru-RU" sz="2600" dirty="0">
              <a:solidFill>
                <a:schemeClr val="tx1"/>
              </a:solidFill>
            </a:endParaRPr>
          </a:p>
        </p:txBody>
      </p:sp>
      <p:pic>
        <p:nvPicPr>
          <p:cNvPr id="6" name="Объект 5"/>
          <p:cNvPicPr>
            <a:picLocks noGrp="1" noChangeAspect="1"/>
          </p:cNvPicPr>
          <p:nvPr>
            <p:ph idx="1"/>
          </p:nvPr>
        </p:nvPicPr>
        <p:blipFill>
          <a:blip r:embed="rId2"/>
          <a:stretch>
            <a:fillRect/>
          </a:stretch>
        </p:blipFill>
        <p:spPr>
          <a:xfrm>
            <a:off x="1404879" y="2143850"/>
            <a:ext cx="2516834" cy="3341854"/>
          </a:xfrm>
          <a:prstGeom prst="rect">
            <a:avLst/>
          </a:prstGeom>
        </p:spPr>
      </p:pic>
      <p:pic>
        <p:nvPicPr>
          <p:cNvPr id="5" name="Рисунок 4"/>
          <p:cNvPicPr>
            <a:picLocks noChangeAspect="1"/>
          </p:cNvPicPr>
          <p:nvPr/>
        </p:nvPicPr>
        <p:blipFill>
          <a:blip r:embed="rId3"/>
          <a:stretch>
            <a:fillRect/>
          </a:stretch>
        </p:blipFill>
        <p:spPr>
          <a:xfrm>
            <a:off x="4653745" y="2138390"/>
            <a:ext cx="4451815" cy="3352774"/>
          </a:xfrm>
          <a:prstGeom prst="rect">
            <a:avLst/>
          </a:prstGeom>
        </p:spPr>
      </p:pic>
    </p:spTree>
    <p:extLst>
      <p:ext uri="{BB962C8B-B14F-4D97-AF65-F5344CB8AC3E}">
        <p14:creationId xmlns:p14="http://schemas.microsoft.com/office/powerpoint/2010/main" val="1720953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3" y="609600"/>
            <a:ext cx="10031697" cy="1320800"/>
          </a:xfrm>
        </p:spPr>
        <p:txBody>
          <a:bodyPr/>
          <a:lstStyle/>
          <a:p>
            <a:pPr algn="ctr"/>
            <a:r>
              <a:rPr lang="en-US" dirty="0" err="1">
                <a:solidFill>
                  <a:schemeClr val="tx1"/>
                </a:solidFill>
              </a:rPr>
              <a:t>Bitiruvchilar</a:t>
            </a:r>
            <a:r>
              <a:rPr lang="en-US" dirty="0">
                <a:solidFill>
                  <a:schemeClr val="tx1"/>
                </a:solidFill>
              </a:rPr>
              <a:t> </a:t>
            </a:r>
            <a:r>
              <a:rPr lang="en-US" dirty="0" err="1">
                <a:solidFill>
                  <a:schemeClr val="tx1"/>
                </a:solidFill>
              </a:rPr>
              <a:t>bandliki</a:t>
            </a:r>
            <a:r>
              <a:rPr lang="en-US" dirty="0">
                <a:solidFill>
                  <a:schemeClr val="tx1"/>
                </a:solidFill>
              </a:rPr>
              <a:t> </a:t>
            </a:r>
            <a:r>
              <a:rPr lang="en-US" dirty="0" err="1">
                <a:solidFill>
                  <a:schemeClr val="tx1"/>
                </a:solidFill>
              </a:rPr>
              <a:t>boʼyicha</a:t>
            </a:r>
            <a:r>
              <a:rPr lang="en-US" dirty="0">
                <a:solidFill>
                  <a:schemeClr val="tx1"/>
                </a:solidFill>
              </a:rPr>
              <a:t> </a:t>
            </a:r>
            <a:r>
              <a:rPr lang="en-US" dirty="0" err="1">
                <a:solidFill>
                  <a:schemeClr val="tx1"/>
                </a:solidFill>
              </a:rPr>
              <a:t>yarmarkalardan</a:t>
            </a:r>
            <a:r>
              <a:rPr lang="en-US" dirty="0">
                <a:solidFill>
                  <a:schemeClr val="tx1"/>
                </a:solidFill>
              </a:rPr>
              <a:t> </a:t>
            </a:r>
            <a:r>
              <a:rPr lang="en-US" dirty="0" err="1">
                <a:solidFill>
                  <a:schemeClr val="tx1"/>
                </a:solidFill>
              </a:rPr>
              <a:t>fotolavhalar</a:t>
            </a:r>
            <a:endParaRPr lang="ru-RU" dirty="0">
              <a:solidFill>
                <a:schemeClr val="tx1"/>
              </a:solidFill>
            </a:endParaRPr>
          </a:p>
        </p:txBody>
      </p:sp>
      <p:pic>
        <p:nvPicPr>
          <p:cNvPr id="4" name="Объект 3"/>
          <p:cNvPicPr>
            <a:picLocks noGrp="1" noChangeAspect="1"/>
          </p:cNvPicPr>
          <p:nvPr>
            <p:ph idx="1"/>
          </p:nvPr>
        </p:nvPicPr>
        <p:blipFill>
          <a:blip r:embed="rId2"/>
          <a:stretch>
            <a:fillRect/>
          </a:stretch>
        </p:blipFill>
        <p:spPr>
          <a:xfrm>
            <a:off x="1273076" y="2145323"/>
            <a:ext cx="9242523" cy="3896702"/>
          </a:xfrm>
          <a:prstGeom prst="rect">
            <a:avLst/>
          </a:prstGeom>
        </p:spPr>
      </p:pic>
    </p:spTree>
    <p:extLst>
      <p:ext uri="{BB962C8B-B14F-4D97-AF65-F5344CB8AC3E}">
        <p14:creationId xmlns:p14="http://schemas.microsoft.com/office/powerpoint/2010/main" val="26111129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err="1">
                <a:solidFill>
                  <a:schemeClr val="tx1"/>
                </a:solidFill>
              </a:rPr>
              <a:t>Ochiq</a:t>
            </a:r>
            <a:r>
              <a:rPr lang="en-US" dirty="0">
                <a:solidFill>
                  <a:schemeClr val="tx1"/>
                </a:solidFill>
              </a:rPr>
              <a:t> </a:t>
            </a:r>
            <a:r>
              <a:rPr lang="en-US" dirty="0" err="1">
                <a:solidFill>
                  <a:schemeClr val="tx1"/>
                </a:solidFill>
              </a:rPr>
              <a:t>eshiklar</a:t>
            </a:r>
            <a:r>
              <a:rPr lang="en-US" dirty="0">
                <a:solidFill>
                  <a:schemeClr val="tx1"/>
                </a:solidFill>
              </a:rPr>
              <a:t> </a:t>
            </a:r>
            <a:r>
              <a:rPr lang="en-US" dirty="0" err="1">
                <a:solidFill>
                  <a:schemeClr val="tx1"/>
                </a:solidFill>
              </a:rPr>
              <a:t>kuni</a:t>
            </a:r>
            <a:r>
              <a:rPr lang="en-US" dirty="0">
                <a:solidFill>
                  <a:schemeClr val="tx1"/>
                </a:solidFill>
              </a:rPr>
              <a:t> </a:t>
            </a:r>
            <a:r>
              <a:rPr lang="en-US" dirty="0" err="1">
                <a:solidFill>
                  <a:schemeClr val="tx1"/>
                </a:solidFill>
              </a:rPr>
              <a:t>tadbirlaridan</a:t>
            </a:r>
            <a:r>
              <a:rPr lang="en-US" dirty="0">
                <a:solidFill>
                  <a:schemeClr val="tx1"/>
                </a:solidFill>
              </a:rPr>
              <a:t> </a:t>
            </a:r>
            <a:r>
              <a:rPr lang="en-US" dirty="0" err="1">
                <a:solidFill>
                  <a:schemeClr val="tx1"/>
                </a:solidFill>
              </a:rPr>
              <a:t>fotolavhalar</a:t>
            </a:r>
            <a:endParaRPr lang="ru-RU" dirty="0">
              <a:solidFill>
                <a:schemeClr val="tx1"/>
              </a:solidFill>
            </a:endParaRPr>
          </a:p>
        </p:txBody>
      </p:sp>
      <p:pic>
        <p:nvPicPr>
          <p:cNvPr id="4" name="Объект 3"/>
          <p:cNvPicPr>
            <a:picLocks noGrp="1" noChangeAspect="1"/>
          </p:cNvPicPr>
          <p:nvPr>
            <p:ph idx="1"/>
          </p:nvPr>
        </p:nvPicPr>
        <p:blipFill>
          <a:blip r:embed="rId2"/>
          <a:stretch>
            <a:fillRect/>
          </a:stretch>
        </p:blipFill>
        <p:spPr>
          <a:xfrm>
            <a:off x="1415562" y="1930400"/>
            <a:ext cx="8825767" cy="3971595"/>
          </a:xfrm>
          <a:prstGeom prst="rect">
            <a:avLst/>
          </a:prstGeom>
        </p:spPr>
      </p:pic>
    </p:spTree>
    <p:extLst>
      <p:ext uri="{BB962C8B-B14F-4D97-AF65-F5344CB8AC3E}">
        <p14:creationId xmlns:p14="http://schemas.microsoft.com/office/powerpoint/2010/main" val="19320071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599"/>
            <a:ext cx="10233920" cy="5527431"/>
          </a:xfrm>
        </p:spPr>
        <p:txBody>
          <a:bodyPr>
            <a:normAutofit/>
          </a:bodyPr>
          <a:lstStyle/>
          <a:p>
            <a:pPr algn="ctr">
              <a:spcBef>
                <a:spcPts val="1030"/>
              </a:spcBef>
              <a:spcAft>
                <a:spcPts val="800"/>
              </a:spcAft>
            </a:pPr>
            <a:r>
              <a:rPr lang="en-US" sz="2800" b="1"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Moliyaviy</a:t>
            </a:r>
            <a:r>
              <a:rPr lang="en-US" sz="2800" b="1"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va</a:t>
            </a:r>
            <a:r>
              <a:rPr lang="en-US" sz="2800" b="1"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iqtisodiy</a:t>
            </a:r>
            <a:r>
              <a:rPr lang="en-US" sz="2800" b="1"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ishlar</a:t>
            </a:r>
            <a:r>
              <a:rPr lang="en-US" sz="2800" b="1"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bajarilganligi</a:t>
            </a:r>
            <a:r>
              <a:rPr lang="en-US" sz="2800" b="1"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to’risida</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r>
            <a:b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b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r>
            <a:b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b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Texnikumda</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2023-2024-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o’quv</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yilida</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kuz</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qish</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mavsumiga</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tayyorgarlik</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ishlari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yaxshi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yo’lga</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qo’yilgan</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Texnikum</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hududi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to’liq</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obodonlashtirildi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daraxtlar</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oqlangan</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va</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shakil</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berilgan</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Texnikumimiz</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o’quv</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binosi</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yotoqxonasi</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oynalari</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klyonka</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bilan</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yopilgan</a:t>
            </a:r>
            <a:r>
              <a:rPr lang="en-US" sz="28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Texnikumning</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barcha</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o’quv</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xonalaridagi</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eski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yoritgichlari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olinib</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zamonaviy</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“Led”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yoritgichlari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o’rnatildi</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ru-RU"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r>
            <a:br>
              <a:rPr lang="ru-RU"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b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Yashil</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makon</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loyhasi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asosida</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texnikum</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hududida</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2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ming</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m</a:t>
            </a:r>
            <a:r>
              <a:rPr lang="en-US" sz="2800" baseline="300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2 </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yerga</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ishlov</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berilib</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har</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xil</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turdagi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manzarali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va</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mevali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270</a:t>
            </a:r>
            <a:r>
              <a:rPr lang="ru-RU"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tup</a:t>
            </a:r>
            <a:r>
              <a:rPr lang="en-US" sz="28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ko’chat</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o’tkazildi</a:t>
            </a:r>
            <a:r>
              <a:rPr lang="en-US"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endParaRPr lang="ru-RU" sz="28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43116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3" y="609600"/>
            <a:ext cx="10893343" cy="5448300"/>
          </a:xfrm>
        </p:spPr>
        <p:txBody>
          <a:bodyPr/>
          <a:lstStyle/>
          <a:p>
            <a:pPr algn="ctr"/>
            <a:r>
              <a:rPr lang="ru-RU"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ru-RU"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Т</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exnikum</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sport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zalining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112 m</a:t>
            </a:r>
            <a:r>
              <a:rPr lang="en-US" sz="2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2</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deraza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romlari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yangi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zamonaviy</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akva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oyna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romlariga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almashtirildi</a:t>
            </a:r>
            <a:r>
              <a:rPr lang="en-US" sz="2000" dirty="0" smtClean="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O’quv</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xonalaridagi</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ru-RU"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540</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m</a:t>
            </a:r>
            <a:r>
              <a:rPr lang="en-US" sz="2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2</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pol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qismi</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yangi</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lilonyumlarga</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almashtirildi</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O’quv</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binosini</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tom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qismidagi</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shiferlar</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ko’zdan</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kechirilib</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300</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m</a:t>
            </a:r>
            <a:r>
              <a:rPr lang="en-US" sz="2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2</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singan</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joylar</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yangisiga</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almashtirildi</a:t>
            </a:r>
            <a:r>
              <a:rPr 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ru-RU"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r>
            <a:br>
              <a:rPr lang="ru-RU"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endParaRPr lang="ru-RU" sz="2000" dirty="0"/>
          </a:p>
        </p:txBody>
      </p:sp>
      <p:pic>
        <p:nvPicPr>
          <p:cNvPr id="3" name="Рисунок 2"/>
          <p:cNvPicPr>
            <a:picLocks noChangeAspect="1"/>
          </p:cNvPicPr>
          <p:nvPr/>
        </p:nvPicPr>
        <p:blipFill>
          <a:blip r:embed="rId2"/>
          <a:stretch>
            <a:fillRect/>
          </a:stretch>
        </p:blipFill>
        <p:spPr>
          <a:xfrm>
            <a:off x="1254914" y="2121031"/>
            <a:ext cx="8473548" cy="4236774"/>
          </a:xfrm>
          <a:prstGeom prst="rect">
            <a:avLst/>
          </a:prstGeom>
        </p:spPr>
      </p:pic>
    </p:spTree>
    <p:extLst>
      <p:ext uri="{BB962C8B-B14F-4D97-AF65-F5344CB8AC3E}">
        <p14:creationId xmlns:p14="http://schemas.microsoft.com/office/powerpoint/2010/main" val="1350971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3" y="609600"/>
            <a:ext cx="10488897" cy="5290038"/>
          </a:xfrm>
        </p:spPr>
        <p:txBody>
          <a:bodyPr>
            <a:normAutofit/>
          </a:bodyPr>
          <a:lstStyle/>
          <a:p>
            <a:pPr algn="ctr"/>
            <a:r>
              <a:rPr lang="en-US" altLang="ru-RU" sz="2000" b="1" dirty="0" err="1" smtClean="0">
                <a:solidFill>
                  <a:schemeClr val="tx1"/>
                </a:solidFill>
                <a:cs typeface="Times New Roman" panose="02020603050405020304" pitchFamily="18" charset="0"/>
              </a:rPr>
              <a:t>O’zbekiston</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Respublikasi</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Prezidentining</a:t>
            </a:r>
            <a:r>
              <a:rPr lang="en-US" altLang="ru-RU" sz="2000" b="1" dirty="0" smtClean="0">
                <a:solidFill>
                  <a:schemeClr val="tx1"/>
                </a:solidFill>
                <a:cs typeface="Times New Roman" panose="02020603050405020304" pitchFamily="18" charset="0"/>
              </a:rPr>
              <a:t> 2022-yil 30-dekabrdagi “2023-2025 </a:t>
            </a:r>
            <a:r>
              <a:rPr lang="en-US" altLang="ru-RU" sz="2000" b="1" dirty="0" err="1" smtClean="0">
                <a:solidFill>
                  <a:schemeClr val="tx1"/>
                </a:solidFill>
                <a:cs typeface="Times New Roman" panose="02020603050405020304" pitchFamily="18" charset="0"/>
              </a:rPr>
              <a:t>yillarda</a:t>
            </a:r>
            <a:r>
              <a:rPr lang="en-US" altLang="ru-RU" sz="2000" b="1" dirty="0" smtClean="0">
                <a:solidFill>
                  <a:schemeClr val="tx1"/>
                </a:solidFill>
                <a:cs typeface="Times New Roman" panose="02020603050405020304" pitchFamily="18" charset="0"/>
              </a:rPr>
              <a:t> </a:t>
            </a:r>
            <a:r>
              <a:rPr lang="en-US" altLang="ru-RU" sz="2000" b="1" dirty="0" err="1">
                <a:solidFill>
                  <a:schemeClr val="tx1"/>
                </a:solidFill>
                <a:cs typeface="Times New Roman" panose="02020603050405020304" pitchFamily="18" charset="0"/>
              </a:rPr>
              <a:t>O’zbekiston</a:t>
            </a:r>
            <a:r>
              <a:rPr lang="en-US" altLang="ru-RU" sz="2000" b="1" dirty="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Respublikasining</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ishtimoiy</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va</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ishlab-chiqarish</a:t>
            </a:r>
            <a:r>
              <a:rPr lang="en-US" altLang="ru-RU" sz="2000" b="1" dirty="0" smtClean="0">
                <a:solidFill>
                  <a:schemeClr val="tx1"/>
                </a:solidFill>
                <a:cs typeface="Times New Roman" panose="02020603050405020304" pitchFamily="18" charset="0"/>
              </a:rPr>
              <a:t> infra </a:t>
            </a:r>
            <a:r>
              <a:rPr lang="en-US" altLang="ru-RU" sz="2000" b="1" dirty="0" err="1" smtClean="0">
                <a:solidFill>
                  <a:schemeClr val="tx1"/>
                </a:solidFill>
                <a:cs typeface="Times New Roman" panose="02020603050405020304" pitchFamily="18" charset="0"/>
              </a:rPr>
              <a:t>tuzilmasini</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rivojlantirish</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chora-tadbirlari</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to’g’risida”gi</a:t>
            </a:r>
            <a:r>
              <a:rPr lang="en-US" altLang="ru-RU" sz="2000" b="1" dirty="0" smtClean="0">
                <a:solidFill>
                  <a:schemeClr val="tx1"/>
                </a:solidFill>
                <a:cs typeface="Times New Roman" panose="02020603050405020304" pitchFamily="18" charset="0"/>
              </a:rPr>
              <a:t> PQ-465-sonli </a:t>
            </a:r>
            <a:r>
              <a:rPr lang="en-US" altLang="ru-RU" sz="2000" b="1" dirty="0" err="1" smtClean="0">
                <a:solidFill>
                  <a:schemeClr val="tx1"/>
                </a:solidFill>
                <a:cs typeface="Times New Roman" panose="02020603050405020304" pitchFamily="18" charset="0"/>
              </a:rPr>
              <a:t>qarori</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va</a:t>
            </a:r>
            <a:r>
              <a:rPr lang="en-US" altLang="ru-RU" sz="2000" b="1" dirty="0" smtClean="0">
                <a:solidFill>
                  <a:schemeClr val="tx1"/>
                </a:solidFill>
                <a:cs typeface="Times New Roman" panose="02020603050405020304" pitchFamily="18" charset="0"/>
              </a:rPr>
              <a:t> 2023-yilda </a:t>
            </a:r>
            <a:r>
              <a:rPr lang="en-US" altLang="ru-RU" sz="2000" b="1" dirty="0" err="1" smtClean="0">
                <a:solidFill>
                  <a:schemeClr val="tx1"/>
                </a:solidFill>
                <a:cs typeface="Times New Roman" panose="02020603050405020304" pitchFamily="18" charset="0"/>
              </a:rPr>
              <a:t>Xorazm</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viloyatida</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obyektlarni</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qurish</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rekanstruksiya</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qilish</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mukammal</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ta’mirlash</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va</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jixozlar</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bo’yicha</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manzilli</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ro’yxatda</a:t>
            </a:r>
            <a:r>
              <a:rPr lang="en-US" altLang="ru-RU" sz="2000" b="1" dirty="0" smtClean="0">
                <a:solidFill>
                  <a:schemeClr val="tx1"/>
                </a:solidFill>
                <a:cs typeface="Times New Roman" panose="02020603050405020304" pitchFamily="18" charset="0"/>
              </a:rPr>
              <a:t> 15-ilovaga </a:t>
            </a:r>
            <a:r>
              <a:rPr lang="en-US" altLang="ru-RU" sz="2000" b="1" dirty="0" err="1" smtClean="0">
                <a:solidFill>
                  <a:schemeClr val="tx1"/>
                </a:solidFill>
                <a:cs typeface="Times New Roman" panose="02020603050405020304" pitchFamily="18" charset="0"/>
              </a:rPr>
              <a:t>asosan</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qurilish</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rekonstruksiya</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ishlari</a:t>
            </a:r>
            <a:r>
              <a:rPr lang="en-US" altLang="ru-RU" sz="2000" b="1" dirty="0" smtClean="0">
                <a:solidFill>
                  <a:schemeClr val="tx1"/>
                </a:solidFill>
                <a:cs typeface="Times New Roman" panose="02020603050405020304" pitchFamily="18" charset="0"/>
              </a:rPr>
              <a:t> </a:t>
            </a:r>
            <a:r>
              <a:rPr lang="en-US" altLang="ru-RU" sz="2000" b="1" dirty="0" err="1" smtClean="0">
                <a:solidFill>
                  <a:schemeClr val="tx1"/>
                </a:solidFill>
                <a:cs typeface="Times New Roman" panose="02020603050405020304" pitchFamily="18" charset="0"/>
              </a:rPr>
              <a:t>bajarildi</a:t>
            </a:r>
            <a:r>
              <a:rPr lang="en-US" altLang="ru-RU" sz="2000" b="1" dirty="0" smtClean="0">
                <a:solidFill>
                  <a:schemeClr val="tx1"/>
                </a:solidFill>
                <a:cs typeface="Times New Roman" panose="02020603050405020304" pitchFamily="18" charset="0"/>
              </a:rPr>
              <a:t>.</a:t>
            </a:r>
            <a:endParaRPr lang="uz-Cyrl-UZ" altLang="ru-RU" sz="2000" b="1" dirty="0">
              <a:solidFill>
                <a:schemeClr val="tx1"/>
              </a:solidFill>
              <a:cs typeface="Times New Roman" panose="02020603050405020304" pitchFamily="18" charset="0"/>
            </a:endParaRPr>
          </a:p>
        </p:txBody>
      </p:sp>
      <p:pic>
        <p:nvPicPr>
          <p:cNvPr id="4" name="Рисунок 3" descr="C:\Documents and Settings\User\Рабочий стол\2023 йил 17 май курилиш жараёни\2023 23 май\20230523_091100.jpg"/>
          <p:cNvPicPr/>
          <p:nvPr/>
        </p:nvPicPr>
        <p:blipFill>
          <a:blip r:embed="rId2" cstate="print"/>
          <a:srcRect b="4375"/>
          <a:stretch>
            <a:fillRect/>
          </a:stretch>
        </p:blipFill>
        <p:spPr bwMode="auto">
          <a:xfrm>
            <a:off x="1009891" y="2322857"/>
            <a:ext cx="2673751" cy="1863524"/>
          </a:xfrm>
          <a:prstGeom prst="rect">
            <a:avLst/>
          </a:prstGeom>
          <a:noFill/>
          <a:ln w="9525">
            <a:noFill/>
            <a:miter lim="800000"/>
            <a:headEnd/>
            <a:tailEnd/>
          </a:ln>
        </p:spPr>
      </p:pic>
      <p:pic>
        <p:nvPicPr>
          <p:cNvPr id="5" name="Рисунок 4" descr="C:\WINDOWS\Temp\WPDNSE\Кахрамон\20230806_090301.jpg"/>
          <p:cNvPicPr/>
          <p:nvPr/>
        </p:nvPicPr>
        <p:blipFill>
          <a:blip r:embed="rId3" cstate="print"/>
          <a:srcRect b="28771"/>
          <a:stretch>
            <a:fillRect/>
          </a:stretch>
        </p:blipFill>
        <p:spPr bwMode="auto">
          <a:xfrm>
            <a:off x="4016200" y="2400086"/>
            <a:ext cx="2643307" cy="185953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971324" y="4313478"/>
            <a:ext cx="2750884" cy="1840404"/>
          </a:xfrm>
          <a:prstGeom prst="rect">
            <a:avLst/>
          </a:prstGeom>
          <a:noFill/>
          <a:ln w="9525">
            <a:noFill/>
            <a:miter lim="800000"/>
            <a:headEnd/>
            <a:tailEnd/>
          </a:ln>
          <a:effectLst/>
        </p:spPr>
      </p:pic>
      <p:pic>
        <p:nvPicPr>
          <p:cNvPr id="7" name="Рисунок 6" descr="C:\WINDOWS\Temp\WPDNSE\Кахрамон\20230806_090456.jpg"/>
          <p:cNvPicPr/>
          <p:nvPr/>
        </p:nvPicPr>
        <p:blipFill>
          <a:blip r:embed="rId5" cstate="print"/>
          <a:srcRect b="6127"/>
          <a:stretch>
            <a:fillRect/>
          </a:stretch>
        </p:blipFill>
        <p:spPr bwMode="auto">
          <a:xfrm>
            <a:off x="4055205" y="4365563"/>
            <a:ext cx="2604302" cy="1863523"/>
          </a:xfrm>
          <a:prstGeom prst="rect">
            <a:avLst/>
          </a:prstGeom>
          <a:noFill/>
          <a:ln w="9525">
            <a:noFill/>
            <a:miter lim="800000"/>
            <a:headEnd/>
            <a:tailEnd/>
          </a:ln>
        </p:spPr>
      </p:pic>
      <p:pic>
        <p:nvPicPr>
          <p:cNvPr id="8" name="Рисунок 7" descr="C:\Documents and Settings\User\Рабочий стол\2023 йил 17 май курилиш жараёни\27.06.2023\20230627_091738.jpg"/>
          <p:cNvPicPr/>
          <p:nvPr/>
        </p:nvPicPr>
        <p:blipFill>
          <a:blip r:embed="rId6" cstate="print"/>
          <a:srcRect l="29365"/>
          <a:stretch>
            <a:fillRect/>
          </a:stretch>
        </p:blipFill>
        <p:spPr bwMode="auto">
          <a:xfrm>
            <a:off x="7590656" y="2473328"/>
            <a:ext cx="2824221" cy="1713053"/>
          </a:xfrm>
          <a:prstGeom prst="rect">
            <a:avLst/>
          </a:prstGeom>
          <a:noFill/>
          <a:ln w="9525">
            <a:noFill/>
            <a:miter lim="800000"/>
            <a:headEnd/>
            <a:tailEnd/>
          </a:ln>
        </p:spPr>
      </p:pic>
      <p:pic>
        <p:nvPicPr>
          <p:cNvPr id="10" name="Рисунок 9" descr="C:\WINDOWS\Temp\WPDNSE\Кахрамон\20230806_091148.jpg"/>
          <p:cNvPicPr/>
          <p:nvPr/>
        </p:nvPicPr>
        <p:blipFill>
          <a:blip r:embed="rId7" cstate="print"/>
          <a:srcRect r="6275"/>
          <a:stretch>
            <a:fillRect/>
          </a:stretch>
        </p:blipFill>
        <p:spPr bwMode="auto">
          <a:xfrm>
            <a:off x="7677464" y="4365563"/>
            <a:ext cx="2650603" cy="1759351"/>
          </a:xfrm>
          <a:prstGeom prst="rect">
            <a:avLst/>
          </a:prstGeom>
          <a:noFill/>
          <a:ln w="9525">
            <a:noFill/>
            <a:miter lim="800000"/>
            <a:headEnd/>
            <a:tailEnd/>
          </a:ln>
        </p:spPr>
      </p:pic>
    </p:spTree>
    <p:extLst>
      <p:ext uri="{BB962C8B-B14F-4D97-AF65-F5344CB8AC3E}">
        <p14:creationId xmlns:p14="http://schemas.microsoft.com/office/powerpoint/2010/main" val="1071959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441960" y="2001021"/>
            <a:ext cx="5277299" cy="3548120"/>
          </a:xfrm>
          <a:prstGeom prst="rect">
            <a:avLst/>
          </a:prstGeom>
        </p:spPr>
      </p:pic>
      <p:pic>
        <p:nvPicPr>
          <p:cNvPr id="5" name="Рисунок 4"/>
          <p:cNvPicPr>
            <a:picLocks noChangeAspect="1"/>
          </p:cNvPicPr>
          <p:nvPr/>
        </p:nvPicPr>
        <p:blipFill>
          <a:blip r:embed="rId3"/>
          <a:stretch>
            <a:fillRect/>
          </a:stretch>
        </p:blipFill>
        <p:spPr>
          <a:xfrm>
            <a:off x="6363642" y="2001022"/>
            <a:ext cx="4701438" cy="3526078"/>
          </a:xfrm>
          <a:prstGeom prst="rect">
            <a:avLst/>
          </a:prstGeom>
        </p:spPr>
      </p:pic>
    </p:spTree>
    <p:extLst>
      <p:ext uri="{BB962C8B-B14F-4D97-AF65-F5344CB8AC3E}">
        <p14:creationId xmlns:p14="http://schemas.microsoft.com/office/powerpoint/2010/main" val="28317677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869169" y="1574127"/>
            <a:ext cx="4739828" cy="3554871"/>
          </a:xfrm>
          <a:prstGeom prst="rect">
            <a:avLst/>
          </a:prstGeom>
        </p:spPr>
      </p:pic>
      <p:pic>
        <p:nvPicPr>
          <p:cNvPr id="5" name="Рисунок 4"/>
          <p:cNvPicPr>
            <a:picLocks noChangeAspect="1"/>
          </p:cNvPicPr>
          <p:nvPr/>
        </p:nvPicPr>
        <p:blipFill>
          <a:blip r:embed="rId3"/>
          <a:stretch>
            <a:fillRect/>
          </a:stretch>
        </p:blipFill>
        <p:spPr>
          <a:xfrm>
            <a:off x="6097030" y="1574163"/>
            <a:ext cx="4739780" cy="3554835"/>
          </a:xfrm>
          <a:prstGeom prst="rect">
            <a:avLst/>
          </a:prstGeom>
        </p:spPr>
      </p:pic>
    </p:spTree>
    <p:extLst>
      <p:ext uri="{BB962C8B-B14F-4D97-AF65-F5344CB8AC3E}">
        <p14:creationId xmlns:p14="http://schemas.microsoft.com/office/powerpoint/2010/main" val="10347375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3" y="609600"/>
            <a:ext cx="11514667" cy="6248400"/>
          </a:xfrm>
        </p:spPr>
        <p:txBody>
          <a:bodyPr>
            <a:normAutofit fontScale="90000"/>
          </a:bodyPr>
          <a:lstStyle/>
          <a:p>
            <a:pPr algn="ctr">
              <a:lnSpc>
                <a:spcPct val="150000"/>
              </a:lnSpc>
              <a:spcAft>
                <a:spcPts val="800"/>
              </a:spcAft>
            </a:pPr>
            <a:r>
              <a:rPr lang="en-US"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Urganch</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tumani</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ko`p</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tarmoqli</a:t>
            </a:r>
            <a:r>
              <a:rPr lang="uz-Latn-UZ"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uz-Latn-UZ"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texnikumi moddiy texnik  bazasini mustahkamlash bo’yicha 2023 yilda </a:t>
            </a:r>
            <a:r>
              <a:rPr lang="uz-Latn-UZ"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amalga </a:t>
            </a:r>
            <a:r>
              <a:rPr lang="uz-Latn-UZ"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oshirilgan ishlar holati</a:t>
            </a:r>
            <a:r>
              <a:rPr lang="ru-RU"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r>
            <a:br>
              <a:rPr lang="ru-RU"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r>
              <a:rPr lang="uz-Latn-UZ"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Ijara bo’yicha 2023 yil davomida   tushgan pullar jami </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43247597 </a:t>
            </a:r>
            <a:r>
              <a:rPr lang="uz-Latn-UZ"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so’m  </a:t>
            </a:r>
            <a:r>
              <a:rPr lang="uz-Latn-UZ"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UrDU dan texnikum  moddiy texnik  bazasini mustahkamlash va yangi o’quv yiliga tayyorgarlik joriy remonti   uchun   tushgan pullar </a:t>
            </a:r>
            <a:r>
              <a:rPr lang="en-US" dirty="0"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200</a:t>
            </a:r>
            <a:r>
              <a:rPr lang="uz-Latn-UZ" dirty="0"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000000  </a:t>
            </a:r>
            <a:r>
              <a:rPr lang="uz-Latn-UZ"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som </a:t>
            </a:r>
            <a:r>
              <a:rPr lang="uz-Latn-UZ"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byudjetdan</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tashqari</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mablag`lardan</a:t>
            </a:r>
            <a:r>
              <a:rPr lang="uz-Latn-UZ"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r>
            <a:b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r>
              <a:rPr lang="uz-Latn-UZ"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3900</a:t>
            </a:r>
            <a:r>
              <a:rPr lang="uz-Latn-UZ"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uz-Latn-UZ"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000 so’m  jami </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247147597 </a:t>
            </a:r>
            <a:r>
              <a:rPr lang="uz-Latn-UZ"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uz-Latn-UZ"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mni </a:t>
            </a:r>
            <a:r>
              <a:rPr lang="uz-Latn-UZ"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tashkil qiladi</a:t>
            </a:r>
            <a:r>
              <a:rPr lang="en-US" dirty="0">
                <a:latin typeface="Times New Roman" panose="02020603050405020304" pitchFamily="18" charset="0"/>
                <a:ea typeface="Calibri" panose="020F0502020204030204" pitchFamily="34" charset="0"/>
                <a:cs typeface="Times New Roman" panose="02020603050405020304" pitchFamily="18" charset="0"/>
              </a:rPr>
              <a:t/>
            </a:r>
            <a:br>
              <a:rPr lang="en-US" dirty="0">
                <a:latin typeface="Times New Roman" panose="02020603050405020304" pitchFamily="18" charset="0"/>
                <a:ea typeface="Calibri" panose="020F0502020204030204" pitchFamily="34" charset="0"/>
                <a:cs typeface="Times New Roman" panose="02020603050405020304" pitchFamily="18" charset="0"/>
              </a:rPr>
            </a:br>
            <a:endParaRPr lang="ru-RU" dirty="0"/>
          </a:p>
        </p:txBody>
      </p:sp>
    </p:spTree>
    <p:extLst>
      <p:ext uri="{BB962C8B-B14F-4D97-AF65-F5344CB8AC3E}">
        <p14:creationId xmlns:p14="http://schemas.microsoft.com/office/powerpoint/2010/main" val="2627171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Схема 4"/>
          <p:cNvGraphicFramePr/>
          <p:nvPr>
            <p:extLst>
              <p:ext uri="{D42A27DB-BD31-4B8C-83A1-F6EECF244321}">
                <p14:modId xmlns:p14="http://schemas.microsoft.com/office/powerpoint/2010/main" val="224992319"/>
              </p:ext>
            </p:extLst>
          </p:nvPr>
        </p:nvGraphicFramePr>
        <p:xfrm>
          <a:off x="677333" y="609599"/>
          <a:ext cx="10819574" cy="569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97850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599"/>
            <a:ext cx="10805420" cy="5474677"/>
          </a:xfrm>
        </p:spPr>
        <p:txBody>
          <a:bodyPr>
            <a:normAutofit/>
          </a:bodyPr>
          <a:lstStyle/>
          <a:p>
            <a:pPr algn="ctr"/>
            <a:r>
              <a:rPr lang="en-US" b="1" dirty="0" smtClean="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t/>
            </a:r>
            <a:br>
              <a:rPr lang="en-US" b="1" dirty="0" smtClean="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br>
            <a:r>
              <a:rPr lang="en-US" b="1" dirty="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t/>
            </a:r>
            <a:br>
              <a:rPr lang="en-US" b="1" dirty="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br>
            <a:r>
              <a:rPr lang="en-US" b="1" dirty="0" smtClean="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t/>
            </a:r>
            <a:br>
              <a:rPr lang="en-US" b="1" dirty="0" smtClean="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br>
            <a:r>
              <a:rPr lang="en-US" b="1" dirty="0" err="1" smtClean="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t>E’tiboringiz</a:t>
            </a:r>
            <a:r>
              <a:rPr lang="en-US" b="1" dirty="0" smtClean="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t> </a:t>
            </a:r>
            <a:r>
              <a:rPr lang="en-US" b="1" dirty="0" err="1" smtClean="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t>uchun</a:t>
            </a:r>
            <a:r>
              <a:rPr lang="en-US" b="1" dirty="0" smtClean="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t> </a:t>
            </a:r>
            <a:r>
              <a:rPr lang="en-US" b="1" dirty="0" err="1" smtClean="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rPr>
              <a:t>raxmat</a:t>
            </a:r>
            <a:endParaRPr lang="ru-RU" b="1" dirty="0">
              <a:solidFill>
                <a:schemeClr val="tx1"/>
              </a:solidFill>
              <a:latin typeface="Arial Black" panose="020B0A04020102020204" pitchFamily="34" charset="0"/>
              <a:ea typeface="Cascadia Code ExtraLight" panose="020B0609020000020004" pitchFamily="49" charset="0"/>
              <a:cs typeface="Cascadia Code ExtraLight" panose="020B0609020000020004" pitchFamily="49" charset="0"/>
            </a:endParaRPr>
          </a:p>
        </p:txBody>
      </p:sp>
    </p:spTree>
    <p:extLst>
      <p:ext uri="{BB962C8B-B14F-4D97-AF65-F5344CB8AC3E}">
        <p14:creationId xmlns:p14="http://schemas.microsoft.com/office/powerpoint/2010/main" val="1065357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600"/>
            <a:ext cx="8596668" cy="1096108"/>
          </a:xfrm>
        </p:spPr>
        <p:txBody>
          <a:bodyPr>
            <a:normAutofit/>
          </a:bodyPr>
          <a:lstStyle/>
          <a:p>
            <a:pPr algn="ctr"/>
            <a:r>
              <a:rPr lang="en-US" sz="2600" dirty="0" err="1">
                <a:solidFill>
                  <a:schemeClr val="tx1"/>
                </a:solidFill>
                <a:latin typeface="Times New Roman" panose="02020603050405020304" pitchFamily="18" charset="0"/>
                <a:cs typeface="Times New Roman" panose="02020603050405020304" pitchFamily="18" charset="0"/>
              </a:rPr>
              <a:t>Urganch</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tumani</a:t>
            </a:r>
            <a:r>
              <a:rPr lang="en-US" sz="2600" dirty="0">
                <a:solidFill>
                  <a:schemeClr val="tx1"/>
                </a:solidFill>
                <a:latin typeface="Times New Roman" panose="02020603050405020304" pitchFamily="18" charset="0"/>
                <a:cs typeface="Times New Roman" panose="02020603050405020304" pitchFamily="18" charset="0"/>
              </a:rPr>
              <a:t> kop </a:t>
            </a:r>
            <a:r>
              <a:rPr lang="en-US" sz="2600" dirty="0" err="1">
                <a:solidFill>
                  <a:schemeClr val="tx1"/>
                </a:solidFill>
                <a:latin typeface="Times New Roman" panose="02020603050405020304" pitchFamily="18" charset="0"/>
                <a:cs typeface="Times New Roman" panose="02020603050405020304" pitchFamily="18" charset="0"/>
              </a:rPr>
              <a:t>tarmoqli</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texnikumda</a:t>
            </a:r>
            <a:r>
              <a:rPr lang="en-US" sz="2600" dirty="0">
                <a:solidFill>
                  <a:schemeClr val="tx1"/>
                </a:solidFill>
                <a:latin typeface="Times New Roman" panose="02020603050405020304" pitchFamily="18" charset="0"/>
                <a:cs typeface="Times New Roman" panose="02020603050405020304" pitchFamily="18" charset="0"/>
              </a:rPr>
              <a:t> </a:t>
            </a:r>
            <a:r>
              <a:rPr lang="ru-RU" sz="2600" dirty="0">
                <a:solidFill>
                  <a:schemeClr val="tx1"/>
                </a:solidFill>
                <a:latin typeface="Times New Roman" panose="02020603050405020304" pitchFamily="18" charset="0"/>
                <a:cs typeface="Times New Roman" panose="02020603050405020304" pitchFamily="18" charset="0"/>
              </a:rPr>
              <a:t>2023-2024 </a:t>
            </a:r>
            <a:r>
              <a:rPr lang="en-US" sz="2600" dirty="0" err="1">
                <a:solidFill>
                  <a:schemeClr val="tx1"/>
                </a:solidFill>
                <a:latin typeface="Times New Roman" panose="02020603050405020304" pitchFamily="18" charset="0"/>
                <a:cs typeface="Times New Roman" panose="02020603050405020304" pitchFamily="18" charset="0"/>
              </a:rPr>
              <a:t>o’quv</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yilida</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o’quvchilar</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to’g’risidagi</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ma’lumot</a:t>
            </a:r>
            <a:endParaRPr lang="ru-RU" sz="2600" dirty="0">
              <a:latin typeface="Times New Roman" panose="02020603050405020304" pitchFamily="18" charset="0"/>
              <a:cs typeface="Times New Roman" panose="02020603050405020304" pitchFamily="18" charset="0"/>
            </a:endParaRPr>
          </a:p>
        </p:txBody>
      </p:sp>
      <p:pic>
        <p:nvPicPr>
          <p:cNvPr id="4" name="Объект 3"/>
          <p:cNvPicPr>
            <a:picLocks noGrp="1"/>
          </p:cNvPicPr>
          <p:nvPr>
            <p:ph idx="1"/>
          </p:nvPr>
        </p:nvPicPr>
        <p:blipFill rotWithShape="1">
          <a:blip r:embed="rId2"/>
          <a:srcRect l="257" t="23033" r="39320" b="9920"/>
          <a:stretch/>
        </p:blipFill>
        <p:spPr bwMode="auto">
          <a:xfrm>
            <a:off x="1046283" y="1644161"/>
            <a:ext cx="8080132" cy="45280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4806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3" y="609600"/>
            <a:ext cx="10674607" cy="5646234"/>
          </a:xfrm>
        </p:spPr>
        <p:txBody>
          <a:bodyPr>
            <a:normAutofit/>
          </a:bodyPr>
          <a:lstStyle/>
          <a:p>
            <a:pPr algn="ctr"/>
            <a:r>
              <a:rPr lang="en-US" sz="2400" dirty="0" err="1" smtClean="0">
                <a:solidFill>
                  <a:schemeClr val="tx1"/>
                </a:solidFill>
                <a:latin typeface="Times New Roman" panose="02020603050405020304" pitchFamily="18" charset="0"/>
                <a:cs typeface="Times New Roman" panose="02020603050405020304" pitchFamily="18" charset="0"/>
              </a:rPr>
              <a:t>Urganch</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tumani</a:t>
            </a:r>
            <a:r>
              <a:rPr lang="en-US" sz="2400" dirty="0" smtClean="0">
                <a:solidFill>
                  <a:schemeClr val="tx1"/>
                </a:solidFill>
                <a:latin typeface="Times New Roman" panose="02020603050405020304" pitchFamily="18" charset="0"/>
                <a:cs typeface="Times New Roman" panose="02020603050405020304" pitchFamily="18" charset="0"/>
              </a:rPr>
              <a:t> kop </a:t>
            </a:r>
            <a:r>
              <a:rPr lang="en-US" sz="2400" dirty="0" err="1" smtClean="0">
                <a:solidFill>
                  <a:schemeClr val="tx1"/>
                </a:solidFill>
                <a:latin typeface="Times New Roman" panose="02020603050405020304" pitchFamily="18" charset="0"/>
                <a:cs typeface="Times New Roman" panose="02020603050405020304" pitchFamily="18" charset="0"/>
              </a:rPr>
              <a:t>tarmoqli</a:t>
            </a:r>
            <a:r>
              <a:rPr lang="en-US" sz="2400" dirty="0" smtClean="0">
                <a:solidFill>
                  <a:schemeClr val="tx1"/>
                </a:solidFill>
                <a:latin typeface="Times New Roman" panose="02020603050405020304" pitchFamily="18" charset="0"/>
                <a:cs typeface="Times New Roman" panose="02020603050405020304" pitchFamily="18" charset="0"/>
              </a:rPr>
              <a:t> </a:t>
            </a:r>
            <a:r>
              <a:rPr lang="uz-Cyrl-UZ" sz="2400" dirty="0" smtClean="0">
                <a:solidFill>
                  <a:schemeClr val="tx1"/>
                </a:solidFill>
                <a:latin typeface="Times New Roman" panose="02020603050405020304" pitchFamily="18" charset="0"/>
                <a:cs typeface="Times New Roman" panose="02020603050405020304" pitchFamily="18" charset="0"/>
              </a:rPr>
              <a:t>texnikumida </a:t>
            </a:r>
            <a:r>
              <a:rPr lang="uz-Cyrl-UZ" sz="2400" dirty="0">
                <a:solidFill>
                  <a:schemeClr val="tx1"/>
                </a:solidFill>
                <a:latin typeface="Times New Roman" panose="02020603050405020304" pitchFamily="18" charset="0"/>
                <a:cs typeface="Times New Roman" panose="02020603050405020304" pitchFamily="18" charset="0"/>
              </a:rPr>
              <a:t>xozirgi  kunda  jami </a:t>
            </a:r>
            <a:r>
              <a:rPr lang="en-US" sz="2400" dirty="0" smtClean="0">
                <a:solidFill>
                  <a:schemeClr val="tx1"/>
                </a:solidFill>
                <a:latin typeface="Times New Roman" panose="02020603050405020304" pitchFamily="18" charset="0"/>
                <a:cs typeface="Times New Roman" panose="02020603050405020304" pitchFamily="18" charset="0"/>
              </a:rPr>
              <a:t>177</a:t>
            </a:r>
            <a:r>
              <a:rPr lang="uz-Cyrl-UZ" sz="2400" dirty="0" smtClean="0">
                <a:solidFill>
                  <a:schemeClr val="tx1"/>
                </a:solidFill>
                <a:latin typeface="Times New Roman" panose="02020603050405020304" pitchFamily="18" charset="0"/>
                <a:cs typeface="Times New Roman" panose="02020603050405020304" pitchFamily="18" charset="0"/>
              </a:rPr>
              <a:t> </a:t>
            </a:r>
            <a:r>
              <a:rPr lang="uz-Cyrl-UZ" sz="2400" dirty="0">
                <a:solidFill>
                  <a:schemeClr val="tx1"/>
                </a:solidFill>
                <a:latin typeface="Times New Roman" panose="02020603050405020304" pitchFamily="18" charset="0"/>
                <a:cs typeface="Times New Roman" panose="02020603050405020304" pitchFamily="18" charset="0"/>
              </a:rPr>
              <a:t>ta o</a:t>
            </a:r>
            <a:r>
              <a:rPr lang="en-US" sz="2400" dirty="0">
                <a:solidFill>
                  <a:schemeClr val="tx1"/>
                </a:solidFill>
                <a:latin typeface="Times New Roman" panose="02020603050405020304" pitchFamily="18" charset="0"/>
                <a:cs typeface="Times New Roman" panose="02020603050405020304" pitchFamily="18" charset="0"/>
              </a:rPr>
              <a:t>’</a:t>
            </a:r>
            <a:r>
              <a:rPr lang="uz-Cyrl-UZ" sz="2400" dirty="0">
                <a:solidFill>
                  <a:schemeClr val="tx1"/>
                </a:solidFill>
                <a:latin typeface="Times New Roman" panose="02020603050405020304" pitchFamily="18" charset="0"/>
                <a:cs typeface="Times New Roman" panose="02020603050405020304" pitchFamily="18" charset="0"/>
              </a:rPr>
              <a:t>quvchi  taqsil olmoqda shulardan 2023- 2024-o’quv yili uchun kunduzgi ta’lim shakliga qabul qilingan o’quvchilar jami </a:t>
            </a:r>
            <a:r>
              <a:rPr lang="en-US" sz="2400" dirty="0" smtClean="0">
                <a:solidFill>
                  <a:schemeClr val="tx1"/>
                </a:solidFill>
                <a:latin typeface="Times New Roman" panose="02020603050405020304" pitchFamily="18" charset="0"/>
                <a:cs typeface="Times New Roman" panose="02020603050405020304" pitchFamily="18" charset="0"/>
              </a:rPr>
              <a:t>150</a:t>
            </a:r>
            <a:r>
              <a:rPr lang="uz-Cyrl-UZ" sz="2400" dirty="0" smtClean="0">
                <a:solidFill>
                  <a:schemeClr val="tx1"/>
                </a:solidFill>
                <a:latin typeface="Times New Roman" panose="02020603050405020304" pitchFamily="18" charset="0"/>
                <a:cs typeface="Times New Roman" panose="02020603050405020304" pitchFamily="18" charset="0"/>
              </a:rPr>
              <a:t> </a:t>
            </a:r>
            <a:r>
              <a:rPr lang="uz-Cyrl-UZ" sz="2400" dirty="0">
                <a:solidFill>
                  <a:schemeClr val="tx1"/>
                </a:solidFill>
                <a:latin typeface="Times New Roman" panose="02020603050405020304" pitchFamily="18" charset="0"/>
                <a:cs typeface="Times New Roman" panose="02020603050405020304" pitchFamily="18" charset="0"/>
              </a:rPr>
              <a:t>tani tashkil </a:t>
            </a:r>
            <a:r>
              <a:rPr lang="uz-Cyrl-UZ" sz="2400" dirty="0" smtClean="0">
                <a:solidFill>
                  <a:schemeClr val="tx1"/>
                </a:solidFill>
                <a:latin typeface="Times New Roman" panose="02020603050405020304" pitchFamily="18" charset="0"/>
                <a:cs typeface="Times New Roman" panose="02020603050405020304" pitchFamily="18" charset="0"/>
              </a:rPr>
              <a:t>qiladi</a:t>
            </a:r>
            <a:r>
              <a:rPr lang="en-US" sz="2400" dirty="0" smtClean="0">
                <a:solidFill>
                  <a:schemeClr val="tx1"/>
                </a:solidFill>
                <a:latin typeface="Times New Roman" panose="02020603050405020304" pitchFamily="18" charset="0"/>
                <a:cs typeface="Times New Roman" panose="02020603050405020304" pitchFamily="18" charset="0"/>
              </a:rPr>
              <a:t/>
            </a:r>
            <a:br>
              <a:rPr lang="en-US" sz="2400" dirty="0" smtClean="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
            </a:r>
            <a:br>
              <a:rPr lang="en-US" sz="2400" dirty="0">
                <a:solidFill>
                  <a:schemeClr val="tx1"/>
                </a:solidFill>
                <a:latin typeface="Times New Roman" panose="02020603050405020304" pitchFamily="18" charset="0"/>
                <a:cs typeface="Times New Roman" panose="02020603050405020304" pitchFamily="18" charset="0"/>
              </a:rPr>
            </a:br>
            <a:r>
              <a:rPr lang="en-US" sz="2400" dirty="0" smtClean="0">
                <a:solidFill>
                  <a:schemeClr val="tx1"/>
                </a:solidFill>
                <a:latin typeface="Times New Roman" panose="02020603050405020304" pitchFamily="18" charset="0"/>
                <a:cs typeface="Times New Roman" panose="02020603050405020304" pitchFamily="18" charset="0"/>
              </a:rPr>
              <a:t/>
            </a:r>
            <a:br>
              <a:rPr lang="en-US" sz="2400" dirty="0" smtClean="0">
                <a:solidFill>
                  <a:schemeClr val="tx1"/>
                </a:solidFill>
                <a:latin typeface="Times New Roman" panose="02020603050405020304" pitchFamily="18" charset="0"/>
                <a:cs typeface="Times New Roman" panose="02020603050405020304" pitchFamily="18" charset="0"/>
              </a:rPr>
            </a:br>
            <a:r>
              <a:rPr lang="en-US" sz="2400" dirty="0" smtClean="0">
                <a:solidFill>
                  <a:schemeClr val="tx1"/>
                </a:solidFill>
                <a:latin typeface="Times New Roman" panose="02020603050405020304" pitchFamily="18" charset="0"/>
                <a:cs typeface="Times New Roman" panose="02020603050405020304" pitchFamily="18" charset="0"/>
              </a:rPr>
              <a:t/>
            </a:r>
            <a:br>
              <a:rPr lang="en-US" sz="2400" dirty="0" smtClean="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
            </a:r>
            <a:br>
              <a:rPr lang="en-US" sz="2400" dirty="0">
                <a:solidFill>
                  <a:schemeClr val="tx1"/>
                </a:solidFill>
                <a:latin typeface="Times New Roman" panose="02020603050405020304" pitchFamily="18" charset="0"/>
                <a:cs typeface="Times New Roman" panose="02020603050405020304" pitchFamily="18" charset="0"/>
              </a:rPr>
            </a:br>
            <a:r>
              <a:rPr lang="en-US" sz="2400" dirty="0" smtClean="0">
                <a:solidFill>
                  <a:schemeClr val="tx1"/>
                </a:solidFill>
                <a:latin typeface="Times New Roman" panose="02020603050405020304" pitchFamily="18" charset="0"/>
                <a:cs typeface="Times New Roman" panose="02020603050405020304" pitchFamily="18" charset="0"/>
              </a:rPr>
              <a:t/>
            </a:r>
            <a:br>
              <a:rPr lang="en-US" sz="2400" dirty="0" smtClean="0">
                <a:solidFill>
                  <a:schemeClr val="tx1"/>
                </a:solidFill>
                <a:latin typeface="Times New Roman" panose="02020603050405020304" pitchFamily="18" charset="0"/>
                <a:cs typeface="Times New Roman" panose="02020603050405020304" pitchFamily="18" charset="0"/>
              </a:rPr>
            </a:br>
            <a:endParaRPr lang="ru-RU" sz="2400"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Таблица 5"/>
          <p:cNvGraphicFramePr>
            <a:graphicFrameLocks noGrp="1"/>
          </p:cNvGraphicFramePr>
          <p:nvPr>
            <p:extLst>
              <p:ext uri="{D42A27DB-BD31-4B8C-83A1-F6EECF244321}">
                <p14:modId xmlns:p14="http://schemas.microsoft.com/office/powerpoint/2010/main" val="2920218824"/>
              </p:ext>
            </p:extLst>
          </p:nvPr>
        </p:nvGraphicFramePr>
        <p:xfrm>
          <a:off x="1902603" y="2108519"/>
          <a:ext cx="8128000" cy="4057386"/>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742862">
                <a:tc>
                  <a:txBody>
                    <a:bodyPr/>
                    <a:lstStyle/>
                    <a:p>
                      <a:pPr algn="ctr">
                        <a:lnSpc>
                          <a:spcPct val="115000"/>
                        </a:lnSpc>
                        <a:spcAft>
                          <a:spcPts val="800"/>
                        </a:spcAft>
                      </a:pPr>
                      <a:r>
                        <a:rPr lang="en-US" sz="1800" b="1" dirty="0" err="1" smtClean="0">
                          <a:effectLst/>
                          <a:latin typeface="Times New Roman" panose="02020603050405020304" pitchFamily="18" charset="0"/>
                          <a:ea typeface="Calibri" panose="020F0502020204030204" pitchFamily="34" charset="0"/>
                          <a:cs typeface="Times New Roman" panose="02020603050405020304" pitchFamily="18" charset="0"/>
                        </a:rPr>
                        <a:t>Kunduzgi</a:t>
                      </a:r>
                      <a:r>
                        <a:rPr lang="en-US" sz="18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smtClean="0">
                          <a:effectLst/>
                          <a:latin typeface="Times New Roman" panose="02020603050405020304" pitchFamily="18" charset="0"/>
                          <a:ea typeface="Calibri" panose="020F0502020204030204" pitchFamily="34" charset="0"/>
                          <a:cs typeface="Times New Roman" panose="02020603050405020304" pitchFamily="18" charset="0"/>
                        </a:rPr>
                        <a:t>ta’lim</a:t>
                      </a:r>
                      <a:r>
                        <a:rPr lang="en-US" sz="18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smtClean="0">
                          <a:effectLst/>
                          <a:latin typeface="Times New Roman" panose="02020603050405020304" pitchFamily="18" charset="0"/>
                          <a:ea typeface="Calibri" panose="020F0502020204030204" pitchFamily="34" charset="0"/>
                          <a:cs typeface="Times New Roman" panose="02020603050405020304" pitchFamily="18" charset="0"/>
                        </a:rPr>
                        <a:t>shakli</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smtClean="0">
                          <a:effectLst/>
                          <a:latin typeface="Times New Roman" panose="02020603050405020304" pitchFamily="18" charset="0"/>
                          <a:ea typeface="Calibri" panose="020F0502020204030204" pitchFamily="34" charset="0"/>
                          <a:cs typeface="Times New Roman" panose="02020603050405020304" pitchFamily="18" charset="0"/>
                        </a:rPr>
                        <a:t>O’quvchilar</a:t>
                      </a:r>
                      <a:r>
                        <a:rPr lang="en-US" sz="18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smtClean="0">
                          <a:effectLst/>
                          <a:latin typeface="Times New Roman" panose="02020603050405020304" pitchFamily="18" charset="0"/>
                          <a:ea typeface="Calibri" panose="020F0502020204030204" pitchFamily="34" charset="0"/>
                          <a:cs typeface="Times New Roman" panose="02020603050405020304" pitchFamily="18" charset="0"/>
                        </a:rPr>
                        <a:t>soni</a:t>
                      </a:r>
                      <a:endParaRPr lang="ru-RU" sz="2000" dirty="0" smtClean="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txBody>
                  <a:tcPr/>
                </a:tc>
                <a:extLst>
                  <a:ext uri="{0D108BD9-81ED-4DB2-BD59-A6C34878D82A}">
                    <a16:rowId xmlns:a16="http://schemas.microsoft.com/office/drawing/2014/main" val="10000"/>
                  </a:ext>
                </a:extLst>
              </a:tr>
              <a:tr h="742862">
                <a:tc>
                  <a:txBody>
                    <a:bodyPr/>
                    <a:lstStyle/>
                    <a:p>
                      <a:pPr lvl="0"/>
                      <a:r>
                        <a:rPr lang="en-US" dirty="0" smtClean="0"/>
                        <a:t>1.</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Kompyuter</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injiniring</a:t>
                      </a:r>
                      <a:endParaRPr lang="ru-RU" dirty="0"/>
                    </a:p>
                  </a:txBody>
                  <a:tcPr/>
                </a:tc>
                <a:tc>
                  <a:txBody>
                    <a:bodyPr/>
                    <a:lstStyle/>
                    <a:p>
                      <a:r>
                        <a:rPr lang="en-US" dirty="0" smtClean="0"/>
                        <a:t>17</a:t>
                      </a:r>
                      <a:endParaRPr lang="ru-RU" dirty="0"/>
                    </a:p>
                  </a:txBody>
                  <a:tcPr/>
                </a:tc>
                <a:extLst>
                  <a:ext uri="{0D108BD9-81ED-4DB2-BD59-A6C34878D82A}">
                    <a16:rowId xmlns:a16="http://schemas.microsoft.com/office/drawing/2014/main" val="10001"/>
                  </a:ext>
                </a:extLst>
              </a:tr>
              <a:tr h="7428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2.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Telekommunikatsiya</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texnologiyalari</a:t>
                      </a:r>
                      <a:endParaRPr lang="ru-RU" dirty="0" smtClean="0"/>
                    </a:p>
                    <a:p>
                      <a:endParaRPr lang="ru-RU" dirty="0"/>
                    </a:p>
                  </a:txBody>
                  <a:tcPr/>
                </a:tc>
                <a:tc>
                  <a:txBody>
                    <a:bodyPr/>
                    <a:lstStyle/>
                    <a:p>
                      <a:r>
                        <a:rPr lang="en-US" dirty="0" smtClean="0"/>
                        <a:t>13</a:t>
                      </a:r>
                      <a:endParaRPr lang="ru-RU" dirty="0"/>
                    </a:p>
                  </a:txBody>
                  <a:tcPr/>
                </a:tc>
                <a:extLst>
                  <a:ext uri="{0D108BD9-81ED-4DB2-BD59-A6C34878D82A}">
                    <a16:rowId xmlns:a16="http://schemas.microsoft.com/office/drawing/2014/main" val="10002"/>
                  </a:ext>
                </a:extLst>
              </a:tr>
              <a:tr h="7428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3.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Buxgalteriya</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hisobi</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va</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audit</a:t>
                      </a:r>
                      <a:r>
                        <a:rPr lang="ru-RU" sz="18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r>
                      <a:br>
                        <a:rPr lang="ru-RU" sz="18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br>
                      <a:endParaRPr lang="ru-RU" dirty="0" smtClean="0"/>
                    </a:p>
                    <a:p>
                      <a:endParaRPr lang="ru-RU" dirty="0"/>
                    </a:p>
                  </a:txBody>
                  <a:tcPr/>
                </a:tc>
                <a:tc>
                  <a:txBody>
                    <a:bodyPr/>
                    <a:lstStyle/>
                    <a:p>
                      <a:r>
                        <a:rPr lang="en-US" dirty="0" smtClean="0"/>
                        <a:t>16</a:t>
                      </a:r>
                      <a:endParaRPr lang="ru-RU" dirty="0"/>
                    </a:p>
                  </a:txBody>
                  <a:tcPr/>
                </a:tc>
                <a:extLst>
                  <a:ext uri="{0D108BD9-81ED-4DB2-BD59-A6C34878D82A}">
                    <a16:rowId xmlns:a16="http://schemas.microsoft.com/office/drawing/2014/main" val="10003"/>
                  </a:ext>
                </a:extLst>
              </a:tr>
              <a:tr h="7428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4.</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Maktabgacha</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ta’lim</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tashkiloti</a:t>
                      </a:r>
                      <a:r>
                        <a:rPr lang="en-US" sz="18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1" dirty="0" err="1"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uslubchisi</a:t>
                      </a:r>
                      <a:endParaRPr lang="ru-RU" dirty="0" smtClean="0"/>
                    </a:p>
                    <a:p>
                      <a:endParaRPr lang="ru-RU" dirty="0"/>
                    </a:p>
                  </a:txBody>
                  <a:tcPr/>
                </a:tc>
                <a:tc>
                  <a:txBody>
                    <a:bodyPr/>
                    <a:lstStyle/>
                    <a:p>
                      <a:r>
                        <a:rPr lang="en-US" dirty="0" smtClean="0"/>
                        <a:t>28</a:t>
                      </a:r>
                      <a:endParaRPr lang="ru-RU"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1512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599"/>
            <a:ext cx="10502500" cy="5351253"/>
          </a:xfrm>
        </p:spPr>
        <p:txBody>
          <a:bodyPr>
            <a:normAutofit/>
          </a:bodyPr>
          <a:lstStyle/>
          <a:p>
            <a:pPr algn="ctr"/>
            <a:r>
              <a:rPr lang="en-US" sz="2500" dirty="0" smtClean="0">
                <a:solidFill>
                  <a:schemeClr val="tx1"/>
                </a:solidFill>
                <a:latin typeface="Times New Roman" panose="02020603050405020304" pitchFamily="18" charset="0"/>
                <a:cs typeface="Times New Roman" panose="02020603050405020304" pitchFamily="18" charset="0"/>
              </a:rPr>
              <a:t/>
            </a:r>
            <a:br>
              <a:rPr lang="en-US" sz="2500" dirty="0" smtClean="0">
                <a:solidFill>
                  <a:schemeClr val="tx1"/>
                </a:solidFill>
                <a:latin typeface="Times New Roman" panose="02020603050405020304" pitchFamily="18" charset="0"/>
                <a:cs typeface="Times New Roman" panose="02020603050405020304" pitchFamily="18" charset="0"/>
              </a:rPr>
            </a:br>
            <a:r>
              <a:rPr lang="en-US" sz="2500" dirty="0" err="1" smtClean="0">
                <a:solidFill>
                  <a:schemeClr val="tx1"/>
                </a:solidFill>
                <a:latin typeface="Times New Roman" panose="02020603050405020304" pitchFamily="18" charset="0"/>
                <a:cs typeface="Times New Roman" panose="02020603050405020304" pitchFamily="18" charset="0"/>
              </a:rPr>
              <a:t>Urganch</a:t>
            </a:r>
            <a:r>
              <a:rPr lang="en-US" sz="2500" dirty="0" smtClean="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tumani</a:t>
            </a:r>
            <a:r>
              <a:rPr lang="en-US" sz="2500" dirty="0">
                <a:solidFill>
                  <a:schemeClr val="tx1"/>
                </a:solidFill>
                <a:latin typeface="Times New Roman" panose="02020603050405020304" pitchFamily="18" charset="0"/>
                <a:cs typeface="Times New Roman" panose="02020603050405020304" pitchFamily="18" charset="0"/>
              </a:rPr>
              <a:t> kop </a:t>
            </a:r>
            <a:r>
              <a:rPr lang="en-US" sz="2500" dirty="0" err="1">
                <a:solidFill>
                  <a:schemeClr val="tx1"/>
                </a:solidFill>
                <a:latin typeface="Times New Roman" panose="02020603050405020304" pitchFamily="18" charset="0"/>
                <a:cs typeface="Times New Roman" panose="02020603050405020304" pitchFamily="18" charset="0"/>
              </a:rPr>
              <a:t>tarmoqli</a:t>
            </a:r>
            <a:r>
              <a:rPr lang="en-US" sz="2500" dirty="0">
                <a:solidFill>
                  <a:schemeClr val="tx1"/>
                </a:solidFill>
                <a:latin typeface="Times New Roman" panose="02020603050405020304" pitchFamily="18" charset="0"/>
                <a:cs typeface="Times New Roman" panose="02020603050405020304" pitchFamily="18" charset="0"/>
              </a:rPr>
              <a:t> </a:t>
            </a:r>
            <a:r>
              <a:rPr lang="uz-Cyrl-UZ" sz="2500" dirty="0">
                <a:solidFill>
                  <a:schemeClr val="tx1"/>
                </a:solidFill>
                <a:latin typeface="Times New Roman" panose="02020603050405020304" pitchFamily="18" charset="0"/>
                <a:cs typeface="Times New Roman" panose="02020603050405020304" pitchFamily="18" charset="0"/>
              </a:rPr>
              <a:t>texnikumida </a:t>
            </a:r>
            <a:r>
              <a:rPr lang="uz-Cyrl-UZ" sz="2500" dirty="0" smtClean="0">
                <a:solidFill>
                  <a:schemeClr val="tx1"/>
                </a:solidFill>
                <a:latin typeface="Times New Roman" panose="02020603050405020304" pitchFamily="18" charset="0"/>
                <a:cs typeface="Times New Roman" panose="02020603050405020304" pitchFamily="18" charset="0"/>
              </a:rPr>
              <a:t>2023- </a:t>
            </a:r>
            <a:r>
              <a:rPr lang="uz-Cyrl-UZ" sz="2500" dirty="0">
                <a:solidFill>
                  <a:schemeClr val="tx1"/>
                </a:solidFill>
                <a:latin typeface="Times New Roman" panose="02020603050405020304" pitchFamily="18" charset="0"/>
                <a:cs typeface="Times New Roman" panose="02020603050405020304" pitchFamily="18" charset="0"/>
              </a:rPr>
              <a:t>2024-o’quv yili uchun </a:t>
            </a:r>
            <a:r>
              <a:rPr lang="en-US" sz="2500" dirty="0" err="1" smtClean="0">
                <a:solidFill>
                  <a:schemeClr val="tx1"/>
                </a:solidFill>
                <a:latin typeface="Times New Roman" panose="02020603050405020304" pitchFamily="18" charset="0"/>
                <a:cs typeface="Times New Roman" panose="02020603050405020304" pitchFamily="18" charset="0"/>
              </a:rPr>
              <a:t>sirtqi</a:t>
            </a:r>
            <a:r>
              <a:rPr lang="uz-Cyrl-UZ" sz="2500" dirty="0" smtClean="0">
                <a:solidFill>
                  <a:schemeClr val="tx1"/>
                </a:solidFill>
                <a:latin typeface="Times New Roman" panose="02020603050405020304" pitchFamily="18" charset="0"/>
                <a:cs typeface="Times New Roman" panose="02020603050405020304" pitchFamily="18" charset="0"/>
              </a:rPr>
              <a:t> </a:t>
            </a:r>
            <a:r>
              <a:rPr lang="uz-Cyrl-UZ" sz="2500" dirty="0">
                <a:solidFill>
                  <a:schemeClr val="tx1"/>
                </a:solidFill>
                <a:latin typeface="Times New Roman" panose="02020603050405020304" pitchFamily="18" charset="0"/>
                <a:cs typeface="Times New Roman" panose="02020603050405020304" pitchFamily="18" charset="0"/>
              </a:rPr>
              <a:t>ta’lim shakliga qabul qilingan o’quvchilar </a:t>
            </a:r>
            <a:r>
              <a:rPr lang="en-US" sz="2500" dirty="0" err="1" smtClean="0">
                <a:solidFill>
                  <a:schemeClr val="tx1"/>
                </a:solidFill>
                <a:latin typeface="Times New Roman" panose="02020603050405020304" pitchFamily="18" charset="0"/>
                <a:cs typeface="Times New Roman" panose="02020603050405020304" pitchFamily="18" charset="0"/>
              </a:rPr>
              <a:t>soni</a:t>
            </a:r>
            <a:r>
              <a:rPr lang="en-US" sz="2500" dirty="0" smtClean="0">
                <a:solidFill>
                  <a:schemeClr val="tx1"/>
                </a:solidFill>
                <a:latin typeface="Times New Roman" panose="02020603050405020304" pitchFamily="18" charset="0"/>
                <a:cs typeface="Times New Roman" panose="02020603050405020304" pitchFamily="18" charset="0"/>
              </a:rPr>
              <a:t> 11 </a:t>
            </a:r>
            <a:r>
              <a:rPr lang="uz-Cyrl-UZ" sz="2500" dirty="0" smtClean="0">
                <a:solidFill>
                  <a:schemeClr val="tx1"/>
                </a:solidFill>
                <a:latin typeface="Times New Roman" panose="02020603050405020304" pitchFamily="18" charset="0"/>
                <a:cs typeface="Times New Roman" panose="02020603050405020304" pitchFamily="18" charset="0"/>
              </a:rPr>
              <a:t> </a:t>
            </a:r>
            <a:r>
              <a:rPr lang="uz-Cyrl-UZ" sz="2500" dirty="0">
                <a:solidFill>
                  <a:schemeClr val="tx1"/>
                </a:solidFill>
                <a:latin typeface="Times New Roman" panose="02020603050405020304" pitchFamily="18" charset="0"/>
                <a:cs typeface="Times New Roman" panose="02020603050405020304" pitchFamily="18" charset="0"/>
              </a:rPr>
              <a:t>tani tashkil qiladi</a:t>
            </a:r>
            <a:r>
              <a:rPr lang="en-US" sz="2500" dirty="0">
                <a:solidFill>
                  <a:schemeClr val="tx1"/>
                </a:solidFill>
                <a:latin typeface="Times New Roman" panose="02020603050405020304" pitchFamily="18" charset="0"/>
                <a:cs typeface="Times New Roman" panose="02020603050405020304" pitchFamily="18" charset="0"/>
              </a:rPr>
              <a:t/>
            </a:r>
            <a:br>
              <a:rPr lang="en-US" sz="2500" dirty="0">
                <a:solidFill>
                  <a:schemeClr val="tx1"/>
                </a:solidFill>
                <a:latin typeface="Times New Roman" panose="02020603050405020304" pitchFamily="18" charset="0"/>
                <a:cs typeface="Times New Roman" panose="02020603050405020304" pitchFamily="18" charset="0"/>
              </a:rPr>
            </a:br>
            <a:endParaRPr lang="ru-RU" sz="2500" dirty="0"/>
          </a:p>
        </p:txBody>
      </p:sp>
      <p:graphicFrame>
        <p:nvGraphicFramePr>
          <p:cNvPr id="4" name="Таблица 3"/>
          <p:cNvGraphicFramePr>
            <a:graphicFrameLocks noGrp="1"/>
          </p:cNvGraphicFramePr>
          <p:nvPr>
            <p:extLst>
              <p:ext uri="{D42A27DB-BD31-4B8C-83A1-F6EECF244321}">
                <p14:modId xmlns:p14="http://schemas.microsoft.com/office/powerpoint/2010/main" val="4030901515"/>
              </p:ext>
            </p:extLst>
          </p:nvPr>
        </p:nvGraphicFramePr>
        <p:xfrm>
          <a:off x="1652438" y="2388398"/>
          <a:ext cx="8128000" cy="119156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1191564">
                <a:tc>
                  <a:txBody>
                    <a:bodyPr/>
                    <a:lstStyle/>
                    <a:p>
                      <a:r>
                        <a:rPr lang="en-US" sz="2400" baseline="0" smtClean="0">
                          <a:solidFill>
                            <a:schemeClr val="tx1"/>
                          </a:solidFill>
                          <a:latin typeface="Agency FB" panose="020B0503020202020204" pitchFamily="34" charset="0"/>
                          <a:ea typeface="Arial Unicode MS" panose="020B0604020202020204" pitchFamily="34" charset="-128"/>
                          <a:cs typeface="Arial Unicode MS" panose="020B0604020202020204" pitchFamily="34" charset="-128"/>
                        </a:rPr>
                        <a:t> </a:t>
                      </a:r>
                      <a:r>
                        <a:rPr lang="en-US" sz="2400" smtClean="0">
                          <a:solidFill>
                            <a:schemeClr val="tx1"/>
                          </a:solidFill>
                          <a:latin typeface="Agency FB" panose="020B0503020202020204" pitchFamily="34" charset="0"/>
                          <a:ea typeface="Arial Unicode MS" panose="020B0604020202020204" pitchFamily="34" charset="-128"/>
                          <a:cs typeface="Arial Unicode MS" panose="020B0604020202020204" pitchFamily="34" charset="-128"/>
                        </a:rPr>
                        <a:t>Elektr </a:t>
                      </a:r>
                      <a:r>
                        <a:rPr lang="en-US" sz="2400" dirty="0" err="1" smtClean="0">
                          <a:solidFill>
                            <a:schemeClr val="tx1"/>
                          </a:solidFill>
                          <a:latin typeface="Agency FB" panose="020B0503020202020204" pitchFamily="34" charset="0"/>
                          <a:ea typeface="Arial Unicode MS" panose="020B0604020202020204" pitchFamily="34" charset="-128"/>
                          <a:cs typeface="Arial Unicode MS" panose="020B0604020202020204" pitchFamily="34" charset="-128"/>
                        </a:rPr>
                        <a:t>stansiyalari</a:t>
                      </a:r>
                      <a:r>
                        <a:rPr lang="en-US" sz="2400" dirty="0" smtClean="0">
                          <a:solidFill>
                            <a:schemeClr val="tx1"/>
                          </a:solidFill>
                          <a:latin typeface="Agency FB" panose="020B0503020202020204" pitchFamily="34" charset="0"/>
                          <a:ea typeface="Arial Unicode MS" panose="020B0604020202020204" pitchFamily="34" charset="-128"/>
                          <a:cs typeface="Arial Unicode MS" panose="020B0604020202020204" pitchFamily="34" charset="-128"/>
                        </a:rPr>
                        <a:t> </a:t>
                      </a:r>
                      <a:r>
                        <a:rPr lang="en-US" sz="2400" dirty="0" err="1" smtClean="0">
                          <a:solidFill>
                            <a:schemeClr val="tx1"/>
                          </a:solidFill>
                          <a:latin typeface="Agency FB" panose="020B0503020202020204" pitchFamily="34" charset="0"/>
                          <a:ea typeface="Arial Unicode MS" panose="020B0604020202020204" pitchFamily="34" charset="-128"/>
                          <a:cs typeface="Arial Unicode MS" panose="020B0604020202020204" pitchFamily="34" charset="-128"/>
                        </a:rPr>
                        <a:t>tarmoqlari</a:t>
                      </a:r>
                      <a:r>
                        <a:rPr lang="en-US" sz="2400" baseline="0" dirty="0" smtClean="0">
                          <a:solidFill>
                            <a:schemeClr val="tx1"/>
                          </a:solidFill>
                          <a:latin typeface="Agency FB" panose="020B0503020202020204" pitchFamily="34" charset="0"/>
                          <a:ea typeface="Arial Unicode MS" panose="020B0604020202020204" pitchFamily="34" charset="-128"/>
                          <a:cs typeface="Arial Unicode MS" panose="020B0604020202020204" pitchFamily="34" charset="-128"/>
                        </a:rPr>
                        <a:t> </a:t>
                      </a:r>
                      <a:r>
                        <a:rPr lang="en-US" sz="2400" baseline="0" err="1" smtClean="0">
                          <a:solidFill>
                            <a:schemeClr val="tx1"/>
                          </a:solidFill>
                          <a:latin typeface="Agency FB" panose="020B0503020202020204" pitchFamily="34" charset="0"/>
                          <a:ea typeface="Arial Unicode MS" panose="020B0604020202020204" pitchFamily="34" charset="-128"/>
                          <a:cs typeface="Arial Unicode MS" panose="020B0604020202020204" pitchFamily="34" charset="-128"/>
                        </a:rPr>
                        <a:t>va</a:t>
                      </a:r>
                      <a:r>
                        <a:rPr lang="en-US" sz="2400" baseline="0" smtClean="0">
                          <a:solidFill>
                            <a:schemeClr val="tx1"/>
                          </a:solidFill>
                          <a:latin typeface="Agency FB" panose="020B0503020202020204" pitchFamily="34" charset="0"/>
                          <a:ea typeface="Arial Unicode MS" panose="020B0604020202020204" pitchFamily="34" charset="-128"/>
                          <a:cs typeface="Arial Unicode MS" panose="020B0604020202020204" pitchFamily="34" charset="-128"/>
                        </a:rPr>
                        <a:t>             tizimlari(sirtqi</a:t>
                      </a:r>
                      <a:r>
                        <a:rPr lang="en-US" sz="2400" baseline="0" dirty="0" smtClean="0">
                          <a:solidFill>
                            <a:schemeClr val="tx1"/>
                          </a:solidFill>
                          <a:latin typeface="Agency FB" panose="020B0503020202020204" pitchFamily="34" charset="0"/>
                        </a:rPr>
                        <a:t>)</a:t>
                      </a:r>
                      <a:endParaRPr lang="ru-RU" sz="2400" dirty="0">
                        <a:solidFill>
                          <a:schemeClr val="tx1"/>
                        </a:solidFill>
                      </a:endParaRPr>
                    </a:p>
                  </a:txBody>
                  <a:tcPr>
                    <a:solidFill>
                      <a:schemeClr val="accent6"/>
                    </a:solidFill>
                  </a:tcPr>
                </a:tc>
                <a:tc>
                  <a:txBody>
                    <a:bodyPr/>
                    <a:lstStyle/>
                    <a:p>
                      <a:r>
                        <a:rPr lang="en-US" sz="2400" baseline="0" smtClean="0"/>
                        <a:t>                     </a:t>
                      </a:r>
                    </a:p>
                    <a:p>
                      <a:r>
                        <a:rPr lang="en-US" sz="2400" baseline="0" smtClean="0">
                          <a:solidFill>
                            <a:schemeClr val="tx1"/>
                          </a:solidFill>
                        </a:rPr>
                        <a:t>                       </a:t>
                      </a:r>
                      <a:r>
                        <a:rPr lang="en-US" sz="2400" smtClean="0">
                          <a:solidFill>
                            <a:schemeClr val="tx1"/>
                          </a:solidFill>
                        </a:rPr>
                        <a:t>11</a:t>
                      </a:r>
                      <a:endParaRPr lang="ru-RU" sz="2400" dirty="0">
                        <a:solidFill>
                          <a:schemeClr val="tx1"/>
                        </a:solidFill>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76151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5934" y="855785"/>
            <a:ext cx="9108504" cy="4850424"/>
          </a:xfrm>
        </p:spPr>
        <p:txBody>
          <a:bodyPr>
            <a:noAutofit/>
          </a:bodyPr>
          <a:lstStyle/>
          <a:p>
            <a:r>
              <a:rPr lang="en-US" sz="2400" b="1" dirty="0" smtClean="0">
                <a:latin typeface="Times New Roman" panose="02020603050405020304" pitchFamily="18" charset="0"/>
                <a:cs typeface="Times New Roman" panose="02020603050405020304" pitchFamily="18" charset="0"/>
              </a:rPr>
              <a:t/>
            </a:r>
            <a:br>
              <a:rPr lang="en-US" sz="2400" b="1"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
            </a:r>
            <a:br>
              <a:rPr lang="en-US" sz="2400" b="1" dirty="0" smtClean="0">
                <a:latin typeface="Times New Roman" panose="02020603050405020304" pitchFamily="18" charset="0"/>
                <a:cs typeface="Times New Roman" panose="02020603050405020304" pitchFamily="18" charset="0"/>
              </a:rPr>
            </a:br>
            <a:r>
              <a:rPr lang="ru-RU" sz="2400" dirty="0" smtClean="0">
                <a:solidFill>
                  <a:schemeClr val="tx1"/>
                </a:solidFill>
                <a:latin typeface="Times New Roman" panose="02020603050405020304" pitchFamily="18" charset="0"/>
                <a:cs typeface="Times New Roman" panose="02020603050405020304" pitchFamily="18" charset="0"/>
              </a:rPr>
              <a:t>2023-2024-</a:t>
            </a:r>
            <a:r>
              <a:rPr lang="en-US" sz="2400" dirty="0" smtClean="0">
                <a:solidFill>
                  <a:schemeClr val="tx1"/>
                </a:solidFill>
                <a:latin typeface="Times New Roman" panose="02020603050405020304" pitchFamily="18" charset="0"/>
                <a:cs typeface="Times New Roman" panose="02020603050405020304" pitchFamily="18" charset="0"/>
              </a:rPr>
              <a:t>o</a:t>
            </a:r>
            <a:r>
              <a:rPr lang="ru-RU" sz="2400" dirty="0" smtClean="0">
                <a:solidFill>
                  <a:schemeClr val="tx1"/>
                </a:solidFill>
                <a:latin typeface="Times New Roman" panose="02020603050405020304" pitchFamily="18" charset="0"/>
                <a:cs typeface="Times New Roman" panose="02020603050405020304" pitchFamily="18" charset="0"/>
              </a:rPr>
              <a:t>’</a:t>
            </a:r>
            <a:r>
              <a:rPr lang="en-US" sz="2400" dirty="0" err="1" smtClean="0">
                <a:solidFill>
                  <a:schemeClr val="tx1"/>
                </a:solidFill>
                <a:latin typeface="Times New Roman" panose="02020603050405020304" pitchFamily="18" charset="0"/>
                <a:cs typeface="Times New Roman" panose="02020603050405020304" pitchFamily="18" charset="0"/>
              </a:rPr>
              <a:t>quv</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yilida</a:t>
            </a:r>
            <a:r>
              <a:rPr lang="ru-RU" sz="2400" dirty="0" smtClean="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2-kurs 3</a:t>
            </a:r>
            <a:r>
              <a:rPr lang="ru-RU" sz="2400" dirty="0" smtClean="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ta </a:t>
            </a:r>
            <a:r>
              <a:rPr lang="en-US" sz="2400" dirty="0" err="1" smtClean="0">
                <a:solidFill>
                  <a:schemeClr val="tx1"/>
                </a:solidFill>
                <a:latin typeface="Times New Roman" panose="02020603050405020304" pitchFamily="18" charset="0"/>
                <a:cs typeface="Times New Roman" panose="02020603050405020304" pitchFamily="18" charset="0"/>
              </a:rPr>
              <a:t>guruh</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kunduzgi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ta’lim</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shakli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bo’yicha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bitiruvchilari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yakuniy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davlat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attestatsiyasi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topshirishadi</a:t>
            </a:r>
            <a:r>
              <a:rPr lang="en-US" sz="2400" dirty="0" smtClean="0">
                <a:solidFill>
                  <a:schemeClr val="tx1"/>
                </a:solidFill>
                <a:latin typeface="Times New Roman" panose="02020603050405020304" pitchFamily="18" charset="0"/>
                <a:cs typeface="Times New Roman" panose="02020603050405020304" pitchFamily="18" charset="0"/>
              </a:rPr>
              <a:t>.</a:t>
            </a:r>
            <a:br>
              <a:rPr lang="en-US" sz="2400" dirty="0" smtClean="0">
                <a:solidFill>
                  <a:schemeClr val="tx1"/>
                </a:solidFill>
                <a:latin typeface="Times New Roman" panose="02020603050405020304" pitchFamily="18" charset="0"/>
                <a:cs typeface="Times New Roman" panose="02020603050405020304" pitchFamily="18" charset="0"/>
              </a:rPr>
            </a:br>
            <a:r>
              <a:rPr lang="ru-RU" sz="2400" dirty="0" smtClean="0">
                <a:solidFill>
                  <a:schemeClr val="tx1"/>
                </a:solidFill>
                <a:latin typeface="Times New Roman" panose="02020603050405020304" pitchFamily="18" charset="0"/>
                <a:cs typeface="Times New Roman" panose="02020603050405020304" pitchFamily="18" charset="0"/>
              </a:rPr>
              <a:t>2023-2024-</a:t>
            </a:r>
            <a:r>
              <a:rPr lang="en-US" sz="2400" dirty="0" smtClean="0">
                <a:solidFill>
                  <a:schemeClr val="tx1"/>
                </a:solidFill>
                <a:latin typeface="Times New Roman" panose="02020603050405020304" pitchFamily="18" charset="0"/>
                <a:cs typeface="Times New Roman" panose="02020603050405020304" pitchFamily="18" charset="0"/>
              </a:rPr>
              <a:t>o</a:t>
            </a:r>
            <a:r>
              <a:rPr lang="ru-RU" sz="2400" dirty="0" smtClean="0">
                <a:solidFill>
                  <a:schemeClr val="tx1"/>
                </a:solidFill>
                <a:latin typeface="Times New Roman" panose="02020603050405020304" pitchFamily="18" charset="0"/>
                <a:cs typeface="Times New Roman" panose="02020603050405020304" pitchFamily="18" charset="0"/>
              </a:rPr>
              <a:t>’</a:t>
            </a:r>
            <a:r>
              <a:rPr lang="en-US" sz="2400" dirty="0" err="1" smtClean="0">
                <a:solidFill>
                  <a:schemeClr val="tx1"/>
                </a:solidFill>
                <a:latin typeface="Times New Roman" panose="02020603050405020304" pitchFamily="18" charset="0"/>
                <a:cs typeface="Times New Roman" panose="02020603050405020304" pitchFamily="18" charset="0"/>
              </a:rPr>
              <a:t>quv</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yilida</a:t>
            </a:r>
            <a:r>
              <a:rPr lang="ru-RU" sz="2400" dirty="0" smtClean="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2</a:t>
            </a:r>
            <a:r>
              <a:rPr lang="ru-RU" sz="2400" dirty="0" smtClean="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ta </a:t>
            </a:r>
            <a:r>
              <a:rPr lang="en-US" sz="2400" dirty="0" err="1" smtClean="0">
                <a:solidFill>
                  <a:schemeClr val="tx1"/>
                </a:solidFill>
                <a:latin typeface="Times New Roman" panose="02020603050405020304" pitchFamily="18" charset="0"/>
                <a:cs typeface="Times New Roman" panose="02020603050405020304" pitchFamily="18" charset="0"/>
              </a:rPr>
              <a:t>sirtqi</a:t>
            </a:r>
            <a:r>
              <a:rPr lang="en-US" sz="2400" dirty="0" smtClean="0">
                <a:solidFill>
                  <a:schemeClr val="tx1"/>
                </a:solidFill>
                <a:latin typeface="Times New Roman" panose="02020603050405020304" pitchFamily="18" charset="0"/>
                <a:cs typeface="Times New Roman" panose="02020603050405020304" pitchFamily="18" charset="0"/>
              </a:rPr>
              <a:t> ta</a:t>
            </a:r>
            <a:r>
              <a:rPr lang="ru-RU" sz="2400" dirty="0" smtClean="0">
                <a:solidFill>
                  <a:schemeClr val="tx1"/>
                </a:solidFill>
                <a:latin typeface="Times New Roman" panose="02020603050405020304" pitchFamily="18" charset="0"/>
                <a:cs typeface="Times New Roman" panose="02020603050405020304" pitchFamily="18" charset="0"/>
              </a:rPr>
              <a:t>’</a:t>
            </a:r>
            <a:r>
              <a:rPr lang="en-US" sz="2400" dirty="0" err="1" smtClean="0">
                <a:solidFill>
                  <a:schemeClr val="tx1"/>
                </a:solidFill>
                <a:latin typeface="Times New Roman" panose="02020603050405020304" pitchFamily="18" charset="0"/>
                <a:cs typeface="Times New Roman" panose="02020603050405020304" pitchFamily="18" charset="0"/>
              </a:rPr>
              <a:t>lim</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shakli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bo</a:t>
            </a:r>
            <a:r>
              <a:rPr lang="ru-RU" sz="2400" dirty="0" smtClean="0">
                <a:solidFill>
                  <a:schemeClr val="tx1"/>
                </a:solidFill>
                <a:latin typeface="Times New Roman" panose="02020603050405020304" pitchFamily="18" charset="0"/>
                <a:cs typeface="Times New Roman" panose="02020603050405020304" pitchFamily="18" charset="0"/>
              </a:rPr>
              <a:t>’</a:t>
            </a:r>
            <a:r>
              <a:rPr lang="en-US" sz="2400" dirty="0" err="1" smtClean="0">
                <a:solidFill>
                  <a:schemeClr val="tx1"/>
                </a:solidFill>
                <a:latin typeface="Times New Roman" panose="02020603050405020304" pitchFamily="18" charset="0"/>
                <a:cs typeface="Times New Roman" panose="02020603050405020304" pitchFamily="18" charset="0"/>
              </a:rPr>
              <a:t>yicha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jami</a:t>
            </a:r>
            <a:r>
              <a:rPr lang="en-US" sz="2400" dirty="0" smtClean="0">
                <a:solidFill>
                  <a:schemeClr val="tx1"/>
                </a:solidFill>
                <a:latin typeface="Times New Roman" panose="02020603050405020304" pitchFamily="18" charset="0"/>
                <a:cs typeface="Times New Roman" panose="02020603050405020304" pitchFamily="18" charset="0"/>
              </a:rPr>
              <a:t> 25 </a:t>
            </a:r>
            <a:r>
              <a:rPr lang="en-US" sz="2400" dirty="0" err="1" smtClean="0">
                <a:solidFill>
                  <a:schemeClr val="tx1"/>
                </a:solidFill>
                <a:latin typeface="Times New Roman" panose="02020603050405020304" pitchFamily="18" charset="0"/>
                <a:cs typeface="Times New Roman" panose="02020603050405020304" pitchFamily="18" charset="0"/>
              </a:rPr>
              <a:t>nafar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bitiruvchilar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davlat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atestatsiyasi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topshirdi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diplom</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olishdi</a:t>
            </a:r>
            <a:r>
              <a:rPr lang="en-US" sz="2400" dirty="0" smtClean="0">
                <a:solidFill>
                  <a:schemeClr val="tx1"/>
                </a:solidFill>
                <a:latin typeface="Times New Roman" panose="02020603050405020304" pitchFamily="18" charset="0"/>
                <a:cs typeface="Times New Roman" panose="02020603050405020304" pitchFamily="18" charset="0"/>
              </a:rPr>
              <a:t>.</a:t>
            </a:r>
            <a:r>
              <a:rPr lang="ru-RU" sz="2400" dirty="0" smtClean="0">
                <a:solidFill>
                  <a:schemeClr val="tx1"/>
                </a:solidFill>
                <a:latin typeface="Times New Roman" panose="02020603050405020304" pitchFamily="18" charset="0"/>
                <a:cs typeface="Times New Roman" panose="02020603050405020304" pitchFamily="18" charset="0"/>
              </a:rPr>
              <a:t/>
            </a:r>
            <a:br>
              <a:rPr lang="ru-RU" sz="2400" dirty="0" smtClean="0">
                <a:solidFill>
                  <a:schemeClr val="tx1"/>
                </a:solidFill>
                <a:latin typeface="Times New Roman" panose="02020603050405020304" pitchFamily="18" charset="0"/>
                <a:cs typeface="Times New Roman" panose="02020603050405020304" pitchFamily="18" charset="0"/>
              </a:rPr>
            </a:br>
            <a:r>
              <a:rPr lang="en-US" sz="2400" dirty="0" err="1" smtClean="0">
                <a:solidFill>
                  <a:schemeClr val="tx1"/>
                </a:solidFill>
                <a:latin typeface="Times New Roman" panose="02020603050405020304" pitchFamily="18" charset="0"/>
                <a:cs typeface="Times New Roman" panose="02020603050405020304" pitchFamily="18" charset="0"/>
              </a:rPr>
              <a:t>Urganch</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tumani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ko’p</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tarmoqli</a:t>
            </a:r>
            <a:r>
              <a:rPr lang="en-US" sz="2400" dirty="0" smtClean="0">
                <a:solidFill>
                  <a:schemeClr val="tx1"/>
                </a:solidFill>
                <a:latin typeface="Times New Roman" panose="02020603050405020304" pitchFamily="18" charset="0"/>
                <a:cs typeface="Times New Roman" panose="02020603050405020304" pitchFamily="18" charset="0"/>
              </a:rPr>
              <a:t> </a:t>
            </a:r>
            <a:r>
              <a:rPr lang="uz-Cyrl-UZ" sz="2400" dirty="0" smtClean="0">
                <a:solidFill>
                  <a:schemeClr val="tx1"/>
                </a:solidFill>
                <a:latin typeface="Times New Roman" panose="02020603050405020304" pitchFamily="18" charset="0"/>
                <a:cs typeface="Times New Roman" panose="02020603050405020304" pitchFamily="18" charset="0"/>
              </a:rPr>
              <a:t>texnikumida 2023- 2024-o’quv yili</a:t>
            </a:r>
            <a:r>
              <a:rPr lang="en-US" sz="2400" dirty="0" smtClean="0">
                <a:solidFill>
                  <a:schemeClr val="tx1"/>
                </a:solidFill>
                <a:latin typeface="Times New Roman" panose="02020603050405020304" pitchFamily="18" charset="0"/>
                <a:cs typeface="Times New Roman" panose="02020603050405020304" pitchFamily="18" charset="0"/>
              </a:rPr>
              <a:t>da</a:t>
            </a:r>
            <a:r>
              <a:rPr lang="uz-Cyrl-UZ" sz="2400" dirty="0" smtClean="0">
                <a:solidFill>
                  <a:schemeClr val="tx1"/>
                </a:solidFill>
                <a:latin typeface="Times New Roman" panose="02020603050405020304" pitchFamily="18" charset="0"/>
                <a:cs typeface="Times New Roman" panose="02020603050405020304" pitchFamily="18" charset="0"/>
              </a:rPr>
              <a:t> kunduzgi ta’lim shakli </a:t>
            </a:r>
            <a:r>
              <a:rPr lang="en-US" sz="2400" dirty="0" err="1" smtClean="0">
                <a:solidFill>
                  <a:schemeClr val="tx1"/>
                </a:solidFill>
                <a:latin typeface="Times New Roman" panose="02020603050405020304" pitchFamily="18" charset="0"/>
                <a:cs typeface="Times New Roman" panose="02020603050405020304" pitchFamily="18" charset="0"/>
              </a:rPr>
              <a:t>bo</a:t>
            </a:r>
            <a:r>
              <a:rPr lang="ru-RU" sz="2400" dirty="0" smtClean="0">
                <a:solidFill>
                  <a:schemeClr val="tx1"/>
                </a:solidFill>
                <a:latin typeface="Times New Roman" panose="02020603050405020304" pitchFamily="18" charset="0"/>
                <a:cs typeface="Times New Roman" panose="02020603050405020304" pitchFamily="18" charset="0"/>
              </a:rPr>
              <a:t>’</a:t>
            </a:r>
            <a:r>
              <a:rPr lang="en-US" sz="2400" dirty="0" err="1" smtClean="0">
                <a:solidFill>
                  <a:schemeClr val="tx1"/>
                </a:solidFill>
                <a:latin typeface="Times New Roman" panose="02020603050405020304" pitchFamily="18" charset="0"/>
                <a:cs typeface="Times New Roman" panose="02020603050405020304" pitchFamily="18" charset="0"/>
              </a:rPr>
              <a:t>yicha</a:t>
            </a:r>
            <a:r>
              <a:rPr lang="ru-RU" sz="2400" dirty="0" smtClean="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1-kurs </a:t>
            </a:r>
            <a:r>
              <a:rPr lang="en-US" sz="2400" dirty="0" err="1" smtClean="0">
                <a:solidFill>
                  <a:schemeClr val="tx1"/>
                </a:solidFill>
                <a:latin typeface="Times New Roman" panose="02020603050405020304" pitchFamily="18" charset="0"/>
                <a:cs typeface="Times New Roman" panose="02020603050405020304" pitchFamily="18" charset="0"/>
              </a:rPr>
              <a:t>jami</a:t>
            </a:r>
            <a:r>
              <a:rPr lang="en-US" sz="2400" dirty="0" smtClean="0">
                <a:solidFill>
                  <a:schemeClr val="tx1"/>
                </a:solidFill>
                <a:latin typeface="Times New Roman" panose="02020603050405020304" pitchFamily="18" charset="0"/>
                <a:cs typeface="Times New Roman" panose="02020603050405020304" pitchFamily="18" charset="0"/>
              </a:rPr>
              <a:t> 4 ta </a:t>
            </a:r>
            <a:r>
              <a:rPr lang="en-US" sz="2400" dirty="0" err="1" smtClean="0">
                <a:solidFill>
                  <a:schemeClr val="tx1"/>
                </a:solidFill>
                <a:latin typeface="Times New Roman" panose="02020603050405020304" pitchFamily="18" charset="0"/>
                <a:cs typeface="Times New Roman" panose="02020603050405020304" pitchFamily="18" charset="0"/>
              </a:rPr>
              <a:t>guruhda</a:t>
            </a:r>
            <a:r>
              <a:rPr lang="en-US" sz="2400" dirty="0" smtClean="0">
                <a:solidFill>
                  <a:schemeClr val="tx1"/>
                </a:solidFill>
                <a:latin typeface="Times New Roman" panose="02020603050405020304" pitchFamily="18" charset="0"/>
                <a:cs typeface="Times New Roman" panose="02020603050405020304" pitchFamily="18" charset="0"/>
              </a:rPr>
              <a:t> 74 </a:t>
            </a:r>
            <a:r>
              <a:rPr lang="en-US" sz="2400" dirty="0" err="1" smtClean="0">
                <a:solidFill>
                  <a:schemeClr val="tx1"/>
                </a:solidFill>
                <a:latin typeface="Times New Roman" panose="02020603050405020304" pitchFamily="18" charset="0"/>
                <a:cs typeface="Times New Roman" panose="02020603050405020304" pitchFamily="18" charset="0"/>
              </a:rPr>
              <a:t>nafar</a:t>
            </a:r>
            <a:r>
              <a:rPr lang="ru-RU" sz="2400" dirty="0" smtClean="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 o</a:t>
            </a:r>
            <a:r>
              <a:rPr lang="ru-RU" sz="2400" dirty="0" smtClean="0">
                <a:solidFill>
                  <a:schemeClr val="tx1"/>
                </a:solidFill>
                <a:latin typeface="Times New Roman" panose="02020603050405020304" pitchFamily="18" charset="0"/>
                <a:cs typeface="Times New Roman" panose="02020603050405020304" pitchFamily="18" charset="0"/>
              </a:rPr>
              <a:t>’</a:t>
            </a:r>
            <a:r>
              <a:rPr lang="en-US" sz="2400" dirty="0" err="1" smtClean="0">
                <a:solidFill>
                  <a:schemeClr val="tx1"/>
                </a:solidFill>
                <a:latin typeface="Times New Roman" panose="02020603050405020304" pitchFamily="18" charset="0"/>
                <a:cs typeface="Times New Roman" panose="02020603050405020304" pitchFamily="18" charset="0"/>
              </a:rPr>
              <a:t>quvchi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o’qimoqda</a:t>
            </a:r>
            <a:r>
              <a:rPr lang="en-US" sz="2400" dirty="0" smtClean="0">
                <a:solidFill>
                  <a:schemeClr val="tx1"/>
                </a:solidFill>
                <a:latin typeface="Times New Roman" panose="02020603050405020304" pitchFamily="18" charset="0"/>
                <a:cs typeface="Times New Roman" panose="02020603050405020304" pitchFamily="18" charset="0"/>
              </a:rPr>
              <a:t>.</a:t>
            </a:r>
            <a:endParaRPr lang="ru-RU"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015241"/>
      </p:ext>
    </p:extLst>
  </p:cSld>
  <p:clrMapOvr>
    <a:masterClrMapping/>
  </p:clrMapOvr>
  <p:timing>
    <p:tnLst>
      <p:par>
        <p:cTn id="1" dur="indefinite" restart="never" nodeType="tmRoot"/>
      </p:par>
    </p:tnLst>
  </p:timing>
</p:sld>
</file>

<file path=ppt/theme/theme1.xml><?xml version="1.0" encoding="utf-8"?>
<a:theme xmlns:a="http://schemas.openxmlformats.org/drawingml/2006/main" name="Грань">
  <a:themeElements>
    <a:clrScheme name="Грань">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Грань">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Грань">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
  <TotalTime>645</TotalTime>
  <Words>651</Words>
  <Application>Microsoft Office PowerPoint</Application>
  <PresentationFormat>Широкоэкранный</PresentationFormat>
  <Paragraphs>59</Paragraphs>
  <Slides>50</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50</vt:i4>
      </vt:variant>
    </vt:vector>
  </HeadingPairs>
  <TitlesOfParts>
    <vt:vector size="61" baseType="lpstr">
      <vt:lpstr>Arial Unicode MS</vt:lpstr>
      <vt:lpstr>Agency FB</vt:lpstr>
      <vt:lpstr>Arial</vt:lpstr>
      <vt:lpstr>Arial Black</vt:lpstr>
      <vt:lpstr>Calibri</vt:lpstr>
      <vt:lpstr>Calibri Light</vt:lpstr>
      <vt:lpstr>Cascadia Code ExtraLight</vt:lpstr>
      <vt:lpstr>Times New Roman</vt:lpstr>
      <vt:lpstr>Trebuchet MS</vt:lpstr>
      <vt:lpstr>Wingdings 3</vt:lpstr>
      <vt:lpstr>Грань</vt:lpstr>
      <vt:lpstr>                  O’ZBEKISTON RESPUBLIKASI OLIY TA’LIM, FAN VA INNAVATSIYALAR  VAZIRLIGI UrDU huzuridagi Urganch tumani ko’p tarmoqli texnikumi direktori Saidniyozova Zamira Madrimovnaning  yillik HISOBOTI                 </vt:lpstr>
      <vt:lpstr>Презентация PowerPoint</vt:lpstr>
      <vt:lpstr>Презентация PowerPoint</vt:lpstr>
      <vt:lpstr>Презентация PowerPoint</vt:lpstr>
      <vt:lpstr>Презентация PowerPoint</vt:lpstr>
      <vt:lpstr>Urganch tumani kop tarmoqli texnikumda 2023-2024 o’quv yilida o’quvchilar to’g’risidagi ma’lumot</vt:lpstr>
      <vt:lpstr>Urganch tumani kop tarmoqli texnikumida xozirgi  kunda  jami 177 ta o’quvchi  taqsil olmoqda shulardan 2023- 2024-o’quv yili uchun kunduzgi ta’lim shakliga qabul qilingan o’quvchilar jami 150 tani tashkil qiladi      </vt:lpstr>
      <vt:lpstr> Urganch tumani kop tarmoqli texnikumida 2023- 2024-o’quv yili uchun sirtqi ta’lim shakliga qabul qilingan o’quvchilar soni 11  tani tashkil qiladi </vt:lpstr>
      <vt:lpstr>  2023-2024-o’quv yilida 2-kurs 3 ta guruh kunduzgi ta’lim shakli bo’yicha bitiruvchilari yakuniy davlat attestatsiyasi topshirishadi. 2023-2024-o’quv yilida  2 ta sirtqi ta’lim shakli bo’yicha jami 25 nafar bitiruvchilar davlat atestatsiyasi topshirdi va diplom olishdi. Urganch tumani ko’p tarmoqli texnikumida 2023- 2024-o’quv yilida kunduzgi ta’lim shakli bo’yicha 1-kurs jami 4 ta guruhda 74 nafar  o’quvchi o’qimoqda.</vt:lpstr>
      <vt:lpstr>Bitiruvchilarni  o’z yo’nalishi  bo’yicha  ishlab chiqarish amaliyotlarini  o’tash  uchun karxona  tashkilotlar bilan shartnomalar tuzilgan va shu asosida  o’quvchilar  shartnoma bo’yicha  belgilangan  joylarda ishlab chiqarish amalliyotlarini  o’tab kelmoqdalar.   O’quv ishlarni tashkil qilinishi. Texnikumda  o’quv ishlari  yaxshi  yo’lga  qo’yilgan. Urganch tumani kop tarmoqli texnikumi  professor  o’qituvchilari  « Namunaviy dasturlar asosida ishlab chiqilgan “Ishchi o’quv rejalar” bo’yicha o’quvchilariga   ta’lim  berib kelmoqda. O’quv mashg’ulotlarini to’g’ri tashkil etish maqsadida Dars jadvali ishlab chiqilgan va dars jadvali asosida o’quv mashg’ulotlari tashkil etilgan</vt:lpstr>
      <vt:lpstr>O’quv-metodik, ilmiy va ilmiy metodik ishlarning bajarilishi Xar bir o’qituvchi tamonidan  shaxsiy  ish rejalar ishlab chiqilgan va  shu bo’yicha  pedagogik  yuklamalarni o’z vaqtida  bajarish  ishlari  olib borilmoqda. O’quv bo’limi tamonidan  ochiq darslar jadvali  ishlab chiqilgan.                                     </vt:lpstr>
      <vt:lpstr>Презентация PowerPoint</vt:lpstr>
      <vt:lpstr>Urganch tumani ko’p tarmoqli texnikumdagi o’tkazilgan o’qituvchilarning seminar treninglari</vt:lpstr>
      <vt:lpstr>Презентация PowerPoint</vt:lpstr>
      <vt:lpstr>Презентация PowerPoint</vt:lpstr>
      <vt:lpstr>  Urganch tumani kop tarmoqli texnikumimizda o’qituvchi va o’quvchilarimiz erishgan yutuqlari </vt:lpstr>
      <vt:lpstr>Презентация PowerPoint</vt:lpstr>
      <vt:lpstr>2022-2023 o’quv yili yakuni bo’yicha sho’ba yig’ilishida taqdirlash </vt:lpstr>
      <vt:lpstr>Презентация PowerPoint</vt:lpstr>
      <vt:lpstr>Urganch tumani ko’p tarmoqli texnikumi o’qituvchisi Aniyazova Dinoraning “Obyektga yo’naltirilgan dasturlash” fanidan tayyorlagan O’MT ga berilgan tagdirlash marosimi </vt:lpstr>
      <vt:lpstr>Urganch tumani kop tarmoqli texnikumi o’quv va tarbiyaviy ishlar bo’yicha direktor o’rinbosari Yo’dosheva Muhayyo ning Xorazm estedodi gazetasidagi chiqqan XALQARO TAJRIBALAR nomli maqolasi </vt:lpstr>
      <vt:lpstr>Презентация PowerPoint</vt:lpstr>
      <vt:lpstr>Urganch tumani ko’p tarmoqli tenikumi o’quv bo’limi boshlig’I Eshchonova Gulbahorning “Professional ta’limda ilg’or pedogogik texnologiyalardan foydalanish ”nomli maqolasi xalqaro jurnallarda chop etilgan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O’zbekiston Respublikasi Vazirlar Mahkamasining 2020 yil 7 avgustdagi “O’zbekiston Respublikasida uzluksiz boshlang’ich, o’rta va o’rta maxsus professional ta’lim tizimini tartibga soluvchi normativ-huquqiy hujjatlarni tasdiqlash to’g’risida” gi 466-son qaroriga muvfiq professional ta’lim muassasalarida o’qitish materiallari to’plamini yaratishni tashkil etish bo’yicha O’zbekiston Respublikasi Oliy va o’rta maxsus ta’lim vazirligining 2020 yil 4 sentyabrdagi № 465 sonli qarorini ijrosini ta’minlash maqsadida Urganch davlat universiteti huzuridagi Urganch tumani kop tarmoqli texnikumi o’qituvchilari tomonidan xar bir kasb bo’yicha umum ta’lim, umum kasbiy, maxsus fanlar va o’quv amaliyotlari uchun O’qitish materiallari to’plamlari yaratildi va shulardan  1 ta  o’qituvchi Aniyozova Dinara tamonidan ishlab  chiqilgan 2 ta o’qitish materiallar  to’plami pedagogik  innovatsiyalar, professional ta’lim boshqaruv hamda  pedagog kadrlarni  qayta  tayyorlash va  ularni malakasini  oshirish instituti tamonidan ko’rib chiqildi va  prof.edu.uz saytiga  joylashtirilib, guvoxnomalar    taqdim  etildi va ko’krak nishoni bilan tagdirlandi.</vt:lpstr>
      <vt:lpstr>Презентация PowerPoint</vt:lpstr>
      <vt:lpstr>Презентация PowerPoint</vt:lpstr>
      <vt:lpstr>                         Tashkiliy-metodik va tashkiliy-pedagogik ishlar              Fan kabinetlarini talab darajasida jixozlangan  va ulardan samarali foydalanib kelinmoqda. Meyyoriy hujjatlarni yuritish va uslubiyat sohasidagi yangiliklar bo’yicha seminar o’tkazilmoqda. Viloyat bo’yicha umum ta’lim maktablarining 11-sinf bitiruvchilarini texnikumga qamrab olish bo’yicha  targ’ibot va tashfiqot ishlari olib borilmoqda. Umumta’lim maktablarida “Direktor va yoshlar”  uchrashuvlari o’tkazilib kelinmoqda. Ta’lim muassasi  o’quvchilarini oily ta’lim muassasalariga va korxona hamda tashkilotlarga yo’naltirishga qaratilgan uchrashuvlar tashkil etish ishlari amalga oshirildi. Texnikumni tamomlab Oliy ta’limga kirmagan o’quvchilarni bandligi ta’minlandi. </vt:lpstr>
      <vt:lpstr>Презентация PowerPoint</vt:lpstr>
      <vt:lpstr>Urganch tumani kop tarmoqli texnikumimizda 2023-2024 o’quv yili bo’yicha 11-sinf bitiruvchilarini texnikumga qamrab olish bo’yicha  targ’ibot va tashfiqot ishlari olib borilmoqda</vt:lpstr>
      <vt:lpstr>Kop tarmoqli texnikumimizda ma’naviy-ma’rifiy tadbirlardan lavhalar</vt:lpstr>
      <vt:lpstr>Презентация PowerPoint</vt:lpstr>
      <vt:lpstr>          Faol yutuqlarga erishgan tadbirkorlar bilan uchrashuvdan fotolavhalar</vt:lpstr>
      <vt:lpstr> Urganch tumani kop tarmoqli texnikumimiz ish   beruvchilar bilan tuzilgan hamkorlik shartnomasi</vt:lpstr>
      <vt:lpstr>UzXCMG zavodda bolgan amaliyotlardan lavhalar</vt:lpstr>
      <vt:lpstr>Ko’p tarmoqli texnikum o’quvchilarining “Xorazm elektr tarmoqlari”Xorazm hududiy filialidagi o’quv va ishlab chiqarish amaliyotlaridan lavhalar</vt:lpstr>
      <vt:lpstr>Bitiruvchilar bandliki boʼyicha yarmarkalardan fotolavhalar</vt:lpstr>
      <vt:lpstr>Ochiq eshiklar kuni tadbirlaridan fotolavhalar</vt:lpstr>
      <vt:lpstr>Moliyaviy va iqtisodiy ishlar bajarilganligi to’risida  Texnikumda 2023-2024- o’quv yilida kuz - qish mavsumiga tayyorgarlik ishlari yaxshi yo’lga qo’yilgan. Texnikum hududi to’liq obodonlashtirildi, daraxtlar oqlangan va shakil berilgan. Texnikumimiz o’quv binosi, yotoqxonasi oynalari klyonka bilan yopilgan. Texnikumning  barcha o’quv xonalaridagi  eski yoritgichlari olinib, zamonaviy “Led” yoritgichlari o’rnatildi.  “Yashil makon” loyhasi asosida texnikum hududida 2 ming m2  yerga ishlov berilib har xil turdagi manzarali va mevali 270 tup  ko’chat o’tkazildi. </vt:lpstr>
      <vt:lpstr>  Тexnikum sport zalining 112 m2 deraza romlari yangi zamonaviy akva oyna romlariga almashtirildi. O’quv xonalaridagi 540 m2  pol qismi yangi lilonyumlarga almashtirildi. O’quv binosini tom qismidagi shiferlar ko’zdan kechirilib 300 m2 singan joylar yangisiga almashtirildi. </vt:lpstr>
      <vt:lpstr>O’zbekiston Respublikasi Prezidentining 2022-yil 30-dekabrdagi “2023-2025 yillarda O’zbekiston Respublikasining ishtimoiy va ishlab-chiqarish infra tuzilmasini rivojlantirish chora-tadbirlari to’g’risida”gi PQ-465-sonli qarori va 2023-yilda Xorazm viloyatida obyektlarni qurish, rekanstruksiya qilish, mukammal ta’mirlash va jixozlar bo’yicha manzilli ro’yxatda 15-ilovaga asosan qurilish  rekonstruksiya ishlari bajarildi.</vt:lpstr>
      <vt:lpstr>Презентация PowerPoint</vt:lpstr>
      <vt:lpstr>Презентация PowerPoint</vt:lpstr>
      <vt:lpstr>Urganch tumani ko`p tarmoqli texnikumi moddiy texnik  bazasini mustahkamlash bo’yicha 2023 yilda amalga oshirilgan ishlar holati   Ijara bo’yicha 2023 yil davomida   tushgan pullar jami 43247597 so’m  UrDU dan texnikum  moddiy texnik  bazasini mustahkamlash va yangi o’quv yiliga tayyorgarlik joriy remonti   uchun   tushgan pullar 200000000  som ,byudjetdan tashqari mablag`lardan   3900 000 so’m  jami 247147597 so’mni tashkil qiladi </vt:lpstr>
      <vt:lpstr>   E’tiboringiz uchun raxmat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dc:creator>
  <cp:lastModifiedBy>Пользователь</cp:lastModifiedBy>
  <cp:revision>71</cp:revision>
  <dcterms:created xsi:type="dcterms:W3CDTF">2024-03-28T04:54:49Z</dcterms:created>
  <dcterms:modified xsi:type="dcterms:W3CDTF">2024-04-17T07:50:36Z</dcterms:modified>
</cp:coreProperties>
</file>